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292" r:id="rId3"/>
    <p:sldId id="293" r:id="rId4"/>
    <p:sldId id="257" r:id="rId5"/>
    <p:sldId id="294" r:id="rId6"/>
    <p:sldId id="295" r:id="rId7"/>
    <p:sldId id="296" r:id="rId8"/>
    <p:sldId id="258" r:id="rId9"/>
    <p:sldId id="297" r:id="rId10"/>
    <p:sldId id="298" r:id="rId11"/>
    <p:sldId id="300" r:id="rId12"/>
    <p:sldId id="299" r:id="rId13"/>
    <p:sldId id="312" r:id="rId14"/>
    <p:sldId id="302" r:id="rId15"/>
    <p:sldId id="301" r:id="rId16"/>
    <p:sldId id="303" r:id="rId17"/>
    <p:sldId id="304" r:id="rId18"/>
    <p:sldId id="305" r:id="rId19"/>
    <p:sldId id="306" r:id="rId20"/>
    <p:sldId id="307" r:id="rId21"/>
    <p:sldId id="308" r:id="rId22"/>
    <p:sldId id="309" r:id="rId23"/>
    <p:sldId id="310" r:id="rId24"/>
    <p:sldId id="311" r:id="rId25"/>
    <p:sldId id="315" r:id="rId26"/>
    <p:sldId id="319" r:id="rId27"/>
    <p:sldId id="317" r:id="rId28"/>
    <p:sldId id="318" r:id="rId29"/>
    <p:sldId id="320" r:id="rId30"/>
    <p:sldId id="321" r:id="rId31"/>
    <p:sldId id="322" r:id="rId32"/>
    <p:sldId id="323" r:id="rId33"/>
    <p:sldId id="325" r:id="rId34"/>
    <p:sldId id="316" r:id="rId35"/>
    <p:sldId id="326" r:id="rId36"/>
    <p:sldId id="327" r:id="rId37"/>
    <p:sldId id="328" r:id="rId38"/>
    <p:sldId id="329" r:id="rId39"/>
    <p:sldId id="330" r:id="rId40"/>
    <p:sldId id="324" r:id="rId41"/>
    <p:sldId id="269"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97DD"/>
    <a:srgbClr val="1F4E79"/>
    <a:srgbClr val="3864B2"/>
    <a:srgbClr val="F9597A"/>
    <a:srgbClr val="F900F9"/>
    <a:srgbClr val="D9D9D9"/>
    <a:srgbClr val="2867A0"/>
    <a:srgbClr val="002060"/>
    <a:srgbClr val="216387"/>
    <a:srgbClr val="002B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4" autoAdjust="0"/>
    <p:restoredTop sz="94270" autoAdjust="0"/>
  </p:normalViewPr>
  <p:slideViewPr>
    <p:cSldViewPr snapToGrid="0">
      <p:cViewPr varScale="1">
        <p:scale>
          <a:sx n="60" d="100"/>
          <a:sy n="60" d="100"/>
        </p:scale>
        <p:origin x="138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5121CF-23AD-4A93-8F38-092EA4EEF010}" type="datetimeFigureOut">
              <a:rPr lang="zh-CN" altLang="en-US" smtClean="0"/>
              <a:t>2023/12/22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B4AD39-F7E8-48B4-93F4-FDAA0FD60ABF}" type="slidenum">
              <a:rPr lang="zh-CN" altLang="en-US" smtClean="0"/>
              <a:t>‹#›</a:t>
            </a:fld>
            <a:endParaRPr lang="zh-CN" altLang="en-US"/>
          </a:p>
        </p:txBody>
      </p:sp>
    </p:spTree>
    <p:extLst>
      <p:ext uri="{BB962C8B-B14F-4D97-AF65-F5344CB8AC3E}">
        <p14:creationId xmlns:p14="http://schemas.microsoft.com/office/powerpoint/2010/main" val="668124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B4AD39-F7E8-48B4-93F4-FDAA0FD60ABF}" type="slidenum">
              <a:rPr lang="zh-CN" altLang="en-US" smtClean="0"/>
              <a:t>29</a:t>
            </a:fld>
            <a:endParaRPr lang="zh-CN" altLang="en-US"/>
          </a:p>
        </p:txBody>
      </p:sp>
    </p:spTree>
    <p:extLst>
      <p:ext uri="{BB962C8B-B14F-4D97-AF65-F5344CB8AC3E}">
        <p14:creationId xmlns:p14="http://schemas.microsoft.com/office/powerpoint/2010/main" val="3999826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B4AD39-F7E8-48B4-93F4-FDAA0FD60ABF}" type="slidenum">
              <a:rPr lang="zh-CN" altLang="en-US" smtClean="0"/>
              <a:t>30</a:t>
            </a:fld>
            <a:endParaRPr lang="zh-CN" altLang="en-US"/>
          </a:p>
        </p:txBody>
      </p:sp>
    </p:spTree>
    <p:extLst>
      <p:ext uri="{BB962C8B-B14F-4D97-AF65-F5344CB8AC3E}">
        <p14:creationId xmlns:p14="http://schemas.microsoft.com/office/powerpoint/2010/main" val="2641978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B4AD39-F7E8-48B4-93F4-FDAA0FD60ABF}" type="slidenum">
              <a:rPr lang="zh-CN" altLang="en-US" smtClean="0"/>
              <a:t>31</a:t>
            </a:fld>
            <a:endParaRPr lang="zh-CN" altLang="en-US"/>
          </a:p>
        </p:txBody>
      </p:sp>
    </p:spTree>
    <p:extLst>
      <p:ext uri="{BB962C8B-B14F-4D97-AF65-F5344CB8AC3E}">
        <p14:creationId xmlns:p14="http://schemas.microsoft.com/office/powerpoint/2010/main" val="2559780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B4AD39-F7E8-48B4-93F4-FDAA0FD60ABF}" type="slidenum">
              <a:rPr lang="zh-CN" altLang="en-US" smtClean="0"/>
              <a:t>32</a:t>
            </a:fld>
            <a:endParaRPr lang="zh-CN" altLang="en-US"/>
          </a:p>
        </p:txBody>
      </p:sp>
    </p:spTree>
    <p:extLst>
      <p:ext uri="{BB962C8B-B14F-4D97-AF65-F5344CB8AC3E}">
        <p14:creationId xmlns:p14="http://schemas.microsoft.com/office/powerpoint/2010/main" val="3859448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B8B8111-B886-4246-984A-C18EA310184D}" type="datetimeFigureOut">
              <a:rPr lang="zh-CN" altLang="en-US" smtClean="0"/>
              <a:t>2023/12/22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20D1AA-030D-4366-ABA7-0ED9702941C2}" type="slidenum">
              <a:rPr lang="zh-CN" altLang="en-US" smtClean="0"/>
              <a:t>‹#›</a:t>
            </a:fld>
            <a:endParaRPr lang="zh-CN" altLang="en-US"/>
          </a:p>
        </p:txBody>
      </p:sp>
    </p:spTree>
    <p:extLst>
      <p:ext uri="{BB962C8B-B14F-4D97-AF65-F5344CB8AC3E}">
        <p14:creationId xmlns:p14="http://schemas.microsoft.com/office/powerpoint/2010/main" val="2755708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B8B8111-B886-4246-984A-C18EA310184D}" type="datetimeFigureOut">
              <a:rPr lang="zh-CN" altLang="en-US" smtClean="0"/>
              <a:t>2023/12/22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20D1AA-030D-4366-ABA7-0ED9702941C2}" type="slidenum">
              <a:rPr lang="zh-CN" altLang="en-US" smtClean="0"/>
              <a:t>‹#›</a:t>
            </a:fld>
            <a:endParaRPr lang="zh-CN" altLang="en-US"/>
          </a:p>
        </p:txBody>
      </p:sp>
    </p:spTree>
    <p:extLst>
      <p:ext uri="{BB962C8B-B14F-4D97-AF65-F5344CB8AC3E}">
        <p14:creationId xmlns:p14="http://schemas.microsoft.com/office/powerpoint/2010/main" val="4093321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B8B8111-B886-4246-984A-C18EA310184D}" type="datetimeFigureOut">
              <a:rPr lang="zh-CN" altLang="en-US" smtClean="0"/>
              <a:t>2023/12/22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20D1AA-030D-4366-ABA7-0ED9702941C2}" type="slidenum">
              <a:rPr lang="zh-CN" altLang="en-US" smtClean="0"/>
              <a:t>‹#›</a:t>
            </a:fld>
            <a:endParaRPr lang="zh-CN" altLang="en-US"/>
          </a:p>
        </p:txBody>
      </p:sp>
    </p:spTree>
    <p:extLst>
      <p:ext uri="{BB962C8B-B14F-4D97-AF65-F5344CB8AC3E}">
        <p14:creationId xmlns:p14="http://schemas.microsoft.com/office/powerpoint/2010/main" val="129240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B8B8111-B886-4246-984A-C18EA310184D}" type="datetimeFigureOut">
              <a:rPr lang="zh-CN" altLang="en-US" smtClean="0"/>
              <a:t>2023/12/22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20D1AA-030D-4366-ABA7-0ED9702941C2}" type="slidenum">
              <a:rPr lang="zh-CN" altLang="en-US" smtClean="0"/>
              <a:t>‹#›</a:t>
            </a:fld>
            <a:endParaRPr lang="zh-CN" altLang="en-US"/>
          </a:p>
        </p:txBody>
      </p:sp>
    </p:spTree>
    <p:extLst>
      <p:ext uri="{BB962C8B-B14F-4D97-AF65-F5344CB8AC3E}">
        <p14:creationId xmlns:p14="http://schemas.microsoft.com/office/powerpoint/2010/main" val="3902798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B8B8111-B886-4246-984A-C18EA310184D}" type="datetimeFigureOut">
              <a:rPr lang="zh-CN" altLang="en-US" smtClean="0"/>
              <a:t>2023/12/22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20D1AA-030D-4366-ABA7-0ED9702941C2}" type="slidenum">
              <a:rPr lang="zh-CN" altLang="en-US" smtClean="0"/>
              <a:t>‹#›</a:t>
            </a:fld>
            <a:endParaRPr lang="zh-CN" altLang="en-US"/>
          </a:p>
        </p:txBody>
      </p:sp>
    </p:spTree>
    <p:extLst>
      <p:ext uri="{BB962C8B-B14F-4D97-AF65-F5344CB8AC3E}">
        <p14:creationId xmlns:p14="http://schemas.microsoft.com/office/powerpoint/2010/main" val="366162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B8B8111-B886-4246-984A-C18EA310184D}" type="datetimeFigureOut">
              <a:rPr lang="zh-CN" altLang="en-US" smtClean="0"/>
              <a:t>2023/12/22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420D1AA-030D-4366-ABA7-0ED9702941C2}" type="slidenum">
              <a:rPr lang="zh-CN" altLang="en-US" smtClean="0"/>
              <a:t>‹#›</a:t>
            </a:fld>
            <a:endParaRPr lang="zh-CN" altLang="en-US"/>
          </a:p>
        </p:txBody>
      </p:sp>
    </p:spTree>
    <p:extLst>
      <p:ext uri="{BB962C8B-B14F-4D97-AF65-F5344CB8AC3E}">
        <p14:creationId xmlns:p14="http://schemas.microsoft.com/office/powerpoint/2010/main" val="59923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1"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B8B8111-B886-4246-984A-C18EA310184D}" type="datetimeFigureOut">
              <a:rPr lang="zh-CN" altLang="en-US" smtClean="0"/>
              <a:t>2023/12/22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420D1AA-030D-4366-ABA7-0ED9702941C2}" type="slidenum">
              <a:rPr lang="zh-CN" altLang="en-US" smtClean="0"/>
              <a:t>‹#›</a:t>
            </a:fld>
            <a:endParaRPr lang="zh-CN" altLang="en-US"/>
          </a:p>
        </p:txBody>
      </p:sp>
    </p:spTree>
    <p:extLst>
      <p:ext uri="{BB962C8B-B14F-4D97-AF65-F5344CB8AC3E}">
        <p14:creationId xmlns:p14="http://schemas.microsoft.com/office/powerpoint/2010/main" val="1013685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B8B8111-B886-4246-984A-C18EA310184D}" type="datetimeFigureOut">
              <a:rPr lang="zh-CN" altLang="en-US" smtClean="0"/>
              <a:t>2023/12/22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420D1AA-030D-4366-ABA7-0ED9702941C2}" type="slidenum">
              <a:rPr lang="zh-CN" altLang="en-US" smtClean="0"/>
              <a:t>‹#›</a:t>
            </a:fld>
            <a:endParaRPr lang="zh-CN" altLang="en-US"/>
          </a:p>
        </p:txBody>
      </p:sp>
    </p:spTree>
    <p:extLst>
      <p:ext uri="{BB962C8B-B14F-4D97-AF65-F5344CB8AC3E}">
        <p14:creationId xmlns:p14="http://schemas.microsoft.com/office/powerpoint/2010/main" val="233151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8B8111-B886-4246-984A-C18EA310184D}" type="datetimeFigureOut">
              <a:rPr lang="zh-CN" altLang="en-US" smtClean="0"/>
              <a:t>2023/12/22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420D1AA-030D-4366-ABA7-0ED9702941C2}" type="slidenum">
              <a:rPr lang="zh-CN" altLang="en-US" smtClean="0"/>
              <a:t>‹#›</a:t>
            </a:fld>
            <a:endParaRPr lang="zh-CN" altLang="en-US"/>
          </a:p>
        </p:txBody>
      </p:sp>
    </p:spTree>
    <p:extLst>
      <p:ext uri="{BB962C8B-B14F-4D97-AF65-F5344CB8AC3E}">
        <p14:creationId xmlns:p14="http://schemas.microsoft.com/office/powerpoint/2010/main" val="3290033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B8B8111-B886-4246-984A-C18EA310184D}" type="datetimeFigureOut">
              <a:rPr lang="zh-CN" altLang="en-US" smtClean="0"/>
              <a:t>2023/12/22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420D1AA-030D-4366-ABA7-0ED9702941C2}" type="slidenum">
              <a:rPr lang="zh-CN" altLang="en-US" smtClean="0"/>
              <a:t>‹#›</a:t>
            </a:fld>
            <a:endParaRPr lang="zh-CN" altLang="en-US"/>
          </a:p>
        </p:txBody>
      </p:sp>
    </p:spTree>
    <p:extLst>
      <p:ext uri="{BB962C8B-B14F-4D97-AF65-F5344CB8AC3E}">
        <p14:creationId xmlns:p14="http://schemas.microsoft.com/office/powerpoint/2010/main" val="2659363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B8B8111-B886-4246-984A-C18EA310184D}" type="datetimeFigureOut">
              <a:rPr lang="zh-CN" altLang="en-US" smtClean="0"/>
              <a:t>2023/12/22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420D1AA-030D-4366-ABA7-0ED9702941C2}" type="slidenum">
              <a:rPr lang="zh-CN" altLang="en-US" smtClean="0"/>
              <a:t>‹#›</a:t>
            </a:fld>
            <a:endParaRPr lang="zh-CN" altLang="en-US"/>
          </a:p>
        </p:txBody>
      </p:sp>
    </p:spTree>
    <p:extLst>
      <p:ext uri="{BB962C8B-B14F-4D97-AF65-F5344CB8AC3E}">
        <p14:creationId xmlns:p14="http://schemas.microsoft.com/office/powerpoint/2010/main" val="1943339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8B8111-B886-4246-984A-C18EA310184D}" type="datetimeFigureOut">
              <a:rPr lang="zh-CN" altLang="en-US" smtClean="0"/>
              <a:t>2023/12/22</a:t>
            </a:fld>
            <a:endParaRPr lang="zh-CN" alt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20D1AA-030D-4366-ABA7-0ED9702941C2}" type="slidenum">
              <a:rPr lang="zh-CN" altLang="en-US" smtClean="0"/>
              <a:t>‹#›</a:t>
            </a:fld>
            <a:endParaRPr lang="zh-CN" altLang="en-US"/>
          </a:p>
        </p:txBody>
      </p:sp>
    </p:spTree>
    <p:extLst>
      <p:ext uri="{BB962C8B-B14F-4D97-AF65-F5344CB8AC3E}">
        <p14:creationId xmlns:p14="http://schemas.microsoft.com/office/powerpoint/2010/main" val="25696556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3940D8C2-2A0D-4D10-9AA4-49AC1FC1B026}"/>
              </a:ext>
            </a:extLst>
          </p:cNvPr>
          <p:cNvPicPr>
            <a:picLocks noChangeAspect="1"/>
          </p:cNvPicPr>
          <p:nvPr/>
        </p:nvPicPr>
        <p:blipFill rotWithShape="1">
          <a:blip r:embed="rId2">
            <a:extLst>
              <a:ext uri="{28A0092B-C50C-407E-A947-70E740481C1C}">
                <a14:useLocalDpi xmlns:a14="http://schemas.microsoft.com/office/drawing/2010/main" val="0"/>
              </a:ext>
            </a:extLst>
          </a:blip>
          <a:srcRect t="21604" b="46967"/>
          <a:stretch/>
        </p:blipFill>
        <p:spPr>
          <a:xfrm>
            <a:off x="0" y="1725677"/>
            <a:ext cx="9143999" cy="2576749"/>
          </a:xfrm>
          <a:prstGeom prst="rect">
            <a:avLst/>
          </a:prstGeom>
        </p:spPr>
      </p:pic>
      <p:sp>
        <p:nvSpPr>
          <p:cNvPr id="36" name="矩形 35">
            <a:extLst>
              <a:ext uri="{FF2B5EF4-FFF2-40B4-BE49-F238E27FC236}">
                <a16:creationId xmlns:a16="http://schemas.microsoft.com/office/drawing/2014/main" id="{A472FFAA-0B25-4B51-A907-059A4A1E3BE7}"/>
              </a:ext>
            </a:extLst>
          </p:cNvPr>
          <p:cNvSpPr/>
          <p:nvPr/>
        </p:nvSpPr>
        <p:spPr>
          <a:xfrm>
            <a:off x="-43544" y="1725677"/>
            <a:ext cx="9187543" cy="2576749"/>
          </a:xfrm>
          <a:prstGeom prst="rect">
            <a:avLst/>
          </a:prstGeom>
          <a:gradFill>
            <a:gsLst>
              <a:gs pos="0">
                <a:schemeClr val="accent5">
                  <a:lumMod val="75000"/>
                  <a:alpha val="50000"/>
                </a:schemeClr>
              </a:gs>
              <a:gs pos="59000">
                <a:schemeClr val="accent5">
                  <a:lumMod val="60000"/>
                  <a:lumOff val="40000"/>
                  <a:alpha val="50000"/>
                </a:schemeClr>
              </a:gs>
              <a:gs pos="100000">
                <a:schemeClr val="accent5">
                  <a:lumMod val="20000"/>
                  <a:lumOff val="80000"/>
                  <a:alpha val="5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D6DD73CD-91CA-449E-AB60-F86CC6C5BBB1}"/>
              </a:ext>
            </a:extLst>
          </p:cNvPr>
          <p:cNvGrpSpPr/>
          <p:nvPr/>
        </p:nvGrpSpPr>
        <p:grpSpPr>
          <a:xfrm>
            <a:off x="1482455" y="2107661"/>
            <a:ext cx="6213723" cy="1854945"/>
            <a:chOff x="1928331" y="2038680"/>
            <a:chExt cx="5615403" cy="1288720"/>
          </a:xfrm>
        </p:grpSpPr>
        <p:sp>
          <p:nvSpPr>
            <p:cNvPr id="15" name="圆角矩形 24">
              <a:extLst>
                <a:ext uri="{FF2B5EF4-FFF2-40B4-BE49-F238E27FC236}">
                  <a16:creationId xmlns:a16="http://schemas.microsoft.com/office/drawing/2014/main" id="{BF428C50-68FE-484E-A142-677F9565BF69}"/>
                </a:ext>
              </a:extLst>
            </p:cNvPr>
            <p:cNvSpPr/>
            <p:nvPr/>
          </p:nvSpPr>
          <p:spPr>
            <a:xfrm>
              <a:off x="1928331" y="2038680"/>
              <a:ext cx="5615403" cy="1288720"/>
            </a:xfrm>
            <a:prstGeom prst="roundRect">
              <a:avLst>
                <a:gd name="adj" fmla="val 42270"/>
              </a:avLst>
            </a:prstGeom>
            <a:solidFill>
              <a:schemeClr val="bg1">
                <a:lumMod val="95000"/>
              </a:schemeClr>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80DB848A-0E39-4F4C-A7C3-942F70A293F6}"/>
                </a:ext>
              </a:extLst>
            </p:cNvPr>
            <p:cNvSpPr/>
            <p:nvPr/>
          </p:nvSpPr>
          <p:spPr>
            <a:xfrm>
              <a:off x="2445801" y="2188860"/>
              <a:ext cx="5032147" cy="923330"/>
            </a:xfrm>
            <a:prstGeom prst="rect">
              <a:avLst/>
            </a:prstGeom>
          </p:spPr>
          <p:txBody>
            <a:bodyPr wrap="none">
              <a:spAutoFit/>
            </a:bodyPr>
            <a:lstStyle/>
            <a:p>
              <a:pPr defTabSz="913765">
                <a:defRPr/>
              </a:pPr>
              <a:r>
                <a:rPr lang="zh-CN" altLang="en-US" sz="5400" b="1" kern="0" dirty="0">
                  <a:solidFill>
                    <a:schemeClr val="accent5">
                      <a:lumMod val="75000"/>
                    </a:schemeClr>
                  </a:solidFill>
                  <a:effectLst>
                    <a:outerShdw blurRad="50800" dist="38100" algn="l" rotWithShape="0">
                      <a:prstClr val="black">
                        <a:alpha val="40000"/>
                      </a:prstClr>
                    </a:outerShdw>
                  </a:effectLst>
                  <a:latin typeface="方正黑体简体" panose="02010601030101010101" pitchFamily="2" charset="-122"/>
                  <a:ea typeface="方正黑体简体" panose="02010601030101010101" pitchFamily="2" charset="-122"/>
                  <a:cs typeface="+mn-ea"/>
                  <a:sym typeface="+mn-lt"/>
                </a:rPr>
                <a:t>药物蛋白质组学</a:t>
              </a:r>
            </a:p>
          </p:txBody>
        </p:sp>
      </p:grpSp>
      <p:pic>
        <p:nvPicPr>
          <p:cNvPr id="32" name="图片 31">
            <a:extLst>
              <a:ext uri="{FF2B5EF4-FFF2-40B4-BE49-F238E27FC236}">
                <a16:creationId xmlns:a16="http://schemas.microsoft.com/office/drawing/2014/main" id="{37863439-4C94-4D31-A6A6-E002E5D97336}"/>
              </a:ext>
            </a:extLst>
          </p:cNvPr>
          <p:cNvPicPr>
            <a:picLocks noChangeAspect="1"/>
          </p:cNvPicPr>
          <p:nvPr/>
        </p:nvPicPr>
        <p:blipFill rotWithShape="1">
          <a:blip r:embed="rId3">
            <a:extLst>
              <a:ext uri="{28A0092B-C50C-407E-A947-70E740481C1C}">
                <a14:useLocalDpi xmlns:a14="http://schemas.microsoft.com/office/drawing/2010/main" val="0"/>
              </a:ext>
            </a:extLst>
          </a:blip>
          <a:srcRect l="2433"/>
          <a:stretch/>
        </p:blipFill>
        <p:spPr>
          <a:xfrm>
            <a:off x="120460" y="72574"/>
            <a:ext cx="2780263" cy="623544"/>
          </a:xfrm>
          <a:prstGeom prst="rect">
            <a:avLst/>
          </a:prstGeom>
        </p:spPr>
      </p:pic>
      <p:pic>
        <p:nvPicPr>
          <p:cNvPr id="33" name="图片 32">
            <a:extLst>
              <a:ext uri="{FF2B5EF4-FFF2-40B4-BE49-F238E27FC236}">
                <a16:creationId xmlns:a16="http://schemas.microsoft.com/office/drawing/2014/main" id="{D074FF29-B076-411A-A557-8E5EB46CF6DA}"/>
              </a:ext>
            </a:extLst>
          </p:cNvPr>
          <p:cNvPicPr>
            <a:picLocks noChangeAspect="1"/>
          </p:cNvPicPr>
          <p:nvPr/>
        </p:nvPicPr>
        <p:blipFill rotWithShape="1">
          <a:blip r:embed="rId4"/>
          <a:srcRect l="78785" t="16469" b="15035"/>
          <a:stretch/>
        </p:blipFill>
        <p:spPr>
          <a:xfrm>
            <a:off x="6504834" y="5713969"/>
            <a:ext cx="2639165" cy="1144031"/>
          </a:xfrm>
          <a:prstGeom prst="rect">
            <a:avLst/>
          </a:prstGeom>
        </p:spPr>
      </p:pic>
      <p:sp>
        <p:nvSpPr>
          <p:cNvPr id="34" name="矩形 25">
            <a:extLst>
              <a:ext uri="{FF2B5EF4-FFF2-40B4-BE49-F238E27FC236}">
                <a16:creationId xmlns:a16="http://schemas.microsoft.com/office/drawing/2014/main" id="{0959C382-0A02-4D78-9565-81B3A10802D9}"/>
              </a:ext>
            </a:extLst>
          </p:cNvPr>
          <p:cNvSpPr>
            <a:spLocks noChangeArrowheads="1"/>
          </p:cNvSpPr>
          <p:nvPr/>
        </p:nvSpPr>
        <p:spPr bwMode="auto">
          <a:xfrm>
            <a:off x="3173799" y="4704579"/>
            <a:ext cx="2543175" cy="114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400" b="1" dirty="0">
                <a:solidFill>
                  <a:srgbClr val="4F81BD"/>
                </a:solidFill>
                <a:latin typeface="+mn-ea"/>
                <a:ea typeface="方正黑体简体" panose="02010601030101010101"/>
                <a:sym typeface="Arial" panose="020B0604020202020204" pitchFamily="34" charset="0"/>
              </a:rPr>
              <a:t>金晶  副教授</a:t>
            </a:r>
          </a:p>
          <a:p>
            <a:pPr algn="ctr">
              <a:lnSpc>
                <a:spcPct val="150000"/>
              </a:lnSpc>
            </a:pPr>
            <a:r>
              <a:rPr lang="zh-CN" altLang="en-US" sz="2400" b="1" dirty="0">
                <a:solidFill>
                  <a:srgbClr val="4F81BD"/>
                </a:solidFill>
                <a:latin typeface="+mn-ea"/>
                <a:ea typeface="方正黑体简体" panose="02010601030101010101"/>
                <a:sym typeface="Arial" panose="020B0604020202020204" pitchFamily="34" charset="0"/>
              </a:rPr>
              <a:t>中山大学药学院</a:t>
            </a:r>
          </a:p>
        </p:txBody>
      </p:sp>
      <p:cxnSp>
        <p:nvCxnSpPr>
          <p:cNvPr id="20" name="直接连接符 19">
            <a:extLst>
              <a:ext uri="{FF2B5EF4-FFF2-40B4-BE49-F238E27FC236}">
                <a16:creationId xmlns:a16="http://schemas.microsoft.com/office/drawing/2014/main" id="{DCF373C4-8905-428D-B644-55A0E01A8B00}"/>
              </a:ext>
            </a:extLst>
          </p:cNvPr>
          <p:cNvCxnSpPr>
            <a:cxnSpLocks/>
          </p:cNvCxnSpPr>
          <p:nvPr/>
        </p:nvCxnSpPr>
        <p:spPr>
          <a:xfrm>
            <a:off x="2138289" y="3233114"/>
            <a:ext cx="4726745" cy="0"/>
          </a:xfrm>
          <a:prstGeom prst="line">
            <a:avLst/>
          </a:prstGeom>
          <a:ln w="7620">
            <a:solidFill>
              <a:schemeClr val="tx1">
                <a:lumMod val="50000"/>
                <a:lumOff val="50000"/>
              </a:schemeClr>
            </a:solidFill>
            <a:prstDash val="dash"/>
            <a:tailEnd type="diamond"/>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AA017A8-5EBB-454E-A13E-756A2E692670}"/>
              </a:ext>
            </a:extLst>
          </p:cNvPr>
          <p:cNvSpPr txBox="1"/>
          <p:nvPr/>
        </p:nvSpPr>
        <p:spPr>
          <a:xfrm>
            <a:off x="2325916" y="3297995"/>
            <a:ext cx="4593100" cy="590931"/>
          </a:xfrm>
          <a:prstGeom prst="rect">
            <a:avLst/>
          </a:prstGeom>
          <a:noFill/>
        </p:spPr>
        <p:txBody>
          <a:bodyPr wrap="square">
            <a:spAutoFit/>
          </a:bodyPr>
          <a:lstStyle/>
          <a:p>
            <a:pPr eaLnBrk="1" hangingPunct="1">
              <a:lnSpc>
                <a:spcPct val="90000"/>
              </a:lnSpc>
            </a:pPr>
            <a:r>
              <a:rPr lang="zh-CN" altLang="en-US" sz="3600" b="1" kern="0" dirty="0">
                <a:solidFill>
                  <a:schemeClr val="accent5">
                    <a:lumMod val="75000"/>
                  </a:schemeClr>
                </a:solidFill>
                <a:effectLst>
                  <a:outerShdw blurRad="50800" dist="38100" algn="l" rotWithShape="0">
                    <a:prstClr val="black">
                      <a:alpha val="40000"/>
                    </a:prstClr>
                  </a:outerShdw>
                </a:effectLst>
                <a:ea typeface="方正黑体简体" panose="02010601030101010101" pitchFamily="2" charset="-122"/>
                <a:cs typeface="+mn-ea"/>
              </a:rPr>
              <a:t>Pharmacoproteomics</a:t>
            </a:r>
          </a:p>
        </p:txBody>
      </p:sp>
    </p:spTree>
    <p:extLst>
      <p:ext uri="{BB962C8B-B14F-4D97-AF65-F5344CB8AC3E}">
        <p14:creationId xmlns:p14="http://schemas.microsoft.com/office/powerpoint/2010/main" val="651375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66BC576-2D8A-4088-9BEC-2A36216B7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6251" y="4405057"/>
            <a:ext cx="3010137" cy="2351385"/>
          </a:xfrm>
          <a:prstGeom prst="rect">
            <a:avLst/>
          </a:prstGeom>
        </p:spPr>
      </p:pic>
      <p:cxnSp>
        <p:nvCxnSpPr>
          <p:cNvPr id="15" name="直接连接符 14">
            <a:extLst>
              <a:ext uri="{FF2B5EF4-FFF2-40B4-BE49-F238E27FC236}">
                <a16:creationId xmlns:a16="http://schemas.microsoft.com/office/drawing/2014/main" id="{6B9AAF70-AD9B-4378-B930-15AE5871968A}"/>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971F783-7F62-40BA-AB3E-047670F7CE90}"/>
              </a:ext>
            </a:extLst>
          </p:cNvPr>
          <p:cNvSpPr txBox="1"/>
          <p:nvPr/>
        </p:nvSpPr>
        <p:spPr>
          <a:xfrm>
            <a:off x="871326" y="905097"/>
            <a:ext cx="7401351" cy="661807"/>
          </a:xfrm>
          <a:prstGeom prst="rect">
            <a:avLst/>
          </a:prstGeom>
          <a:noFill/>
        </p:spPr>
        <p:txBody>
          <a:bodyPr wrap="square" lIns="91402" tIns="45700" rIns="91402" bIns="45700" rtlCol="0">
            <a:spAutoFit/>
          </a:bodyPr>
          <a:lstStyle/>
          <a:p>
            <a:pPr indent="-342900">
              <a:lnSpc>
                <a:spcPct val="150000"/>
              </a:lnSpc>
              <a:spcAft>
                <a:spcPts val="600"/>
              </a:spcAft>
              <a:buFont typeface="Wingdings" panose="05000000000000000000" pitchFamily="2" charset="2"/>
              <a:buChar char="Ø"/>
            </a:pP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双向凝胶电泳</a:t>
            </a:r>
            <a:endParaRPr lang="en-US" altLang="zh-CN" sz="2000"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20">
            <a:extLst>
              <a:ext uri="{FF2B5EF4-FFF2-40B4-BE49-F238E27FC236}">
                <a16:creationId xmlns:a16="http://schemas.microsoft.com/office/drawing/2014/main" id="{424CE035-4836-46F1-83D9-774FCF3A763F}"/>
              </a:ext>
            </a:extLst>
          </p:cNvPr>
          <p:cNvGrpSpPr/>
          <p:nvPr/>
        </p:nvGrpSpPr>
        <p:grpSpPr>
          <a:xfrm>
            <a:off x="251902" y="157386"/>
            <a:ext cx="887938" cy="585582"/>
            <a:chOff x="562441" y="531294"/>
            <a:chExt cx="2322326" cy="1531540"/>
          </a:xfrm>
        </p:grpSpPr>
        <p:sp>
          <p:nvSpPr>
            <p:cNvPr id="22" name="圆角矩形 65">
              <a:extLst>
                <a:ext uri="{FF2B5EF4-FFF2-40B4-BE49-F238E27FC236}">
                  <a16:creationId xmlns:a16="http://schemas.microsoft.com/office/drawing/2014/main" id="{B9685F63-8445-4EEF-8FE8-AEBF092F444B}"/>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3" name="圆角矩形 66">
              <a:extLst>
                <a:ext uri="{FF2B5EF4-FFF2-40B4-BE49-F238E27FC236}">
                  <a16:creationId xmlns:a16="http://schemas.microsoft.com/office/drawing/2014/main" id="{E7630209-41EF-4EFC-B6AE-91959B19587C}"/>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4" name="圆角矩形 67">
              <a:extLst>
                <a:ext uri="{FF2B5EF4-FFF2-40B4-BE49-F238E27FC236}">
                  <a16:creationId xmlns:a16="http://schemas.microsoft.com/office/drawing/2014/main" id="{08270F5F-6A80-4CEB-870D-7D9E97ACF39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65AA3006-AA75-4F1F-9E60-CE25797A40C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BF281D40-FEE1-4930-A25B-8472D3B775B4}"/>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FBF206B6-B469-4921-959A-0D008CF47AE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01</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nvGrpSpPr>
          <p:cNvPr id="42" name="组合 41">
            <a:extLst>
              <a:ext uri="{FF2B5EF4-FFF2-40B4-BE49-F238E27FC236}">
                <a16:creationId xmlns:a16="http://schemas.microsoft.com/office/drawing/2014/main" id="{F7033C92-3195-49FC-BB82-D629BD43B3AD}"/>
              </a:ext>
            </a:extLst>
          </p:cNvPr>
          <p:cNvGrpSpPr/>
          <p:nvPr/>
        </p:nvGrpSpPr>
        <p:grpSpPr>
          <a:xfrm>
            <a:off x="824532" y="1774227"/>
            <a:ext cx="7448141" cy="2446079"/>
            <a:chOff x="852488" y="1027113"/>
            <a:chExt cx="7408862" cy="958850"/>
          </a:xfrm>
        </p:grpSpPr>
        <p:sp>
          <p:nvSpPr>
            <p:cNvPr id="43" name="圆角矩形 27">
              <a:extLst>
                <a:ext uri="{FF2B5EF4-FFF2-40B4-BE49-F238E27FC236}">
                  <a16:creationId xmlns:a16="http://schemas.microsoft.com/office/drawing/2014/main" id="{C3E285F6-DCF7-4924-9358-347D520ECC58}"/>
                </a:ext>
              </a:extLst>
            </p:cNvPr>
            <p:cNvSpPr>
              <a:spLocks noChangeArrowheads="1"/>
            </p:cNvSpPr>
            <p:nvPr/>
          </p:nvSpPr>
          <p:spPr bwMode="auto">
            <a:xfrm>
              <a:off x="852488" y="1027113"/>
              <a:ext cx="7408862" cy="958850"/>
            </a:xfrm>
            <a:prstGeom prst="roundRect">
              <a:avLst>
                <a:gd name="adj" fmla="val 9000"/>
              </a:avLst>
            </a:prstGeom>
            <a:solidFill>
              <a:schemeClr val="accent5">
                <a:lumMod val="75000"/>
                <a:alpha val="80000"/>
              </a:schemeClr>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lt1"/>
                </a:solidFill>
                <a:latin typeface="+mn-lt"/>
                <a:ea typeface="微软雅黑" panose="020B0503020204020204" pitchFamily="34" charset="-122"/>
              </a:endParaRPr>
            </a:p>
          </p:txBody>
        </p:sp>
        <p:sp>
          <p:nvSpPr>
            <p:cNvPr id="44" name="矩形 28">
              <a:extLst>
                <a:ext uri="{FF2B5EF4-FFF2-40B4-BE49-F238E27FC236}">
                  <a16:creationId xmlns:a16="http://schemas.microsoft.com/office/drawing/2014/main" id="{4D7DE509-7AF7-454A-AA7D-B24D0153BF77}"/>
                </a:ext>
              </a:extLst>
            </p:cNvPr>
            <p:cNvSpPr>
              <a:spLocks noChangeArrowheads="1"/>
            </p:cNvSpPr>
            <p:nvPr/>
          </p:nvSpPr>
          <p:spPr bwMode="auto">
            <a:xfrm>
              <a:off x="1059189" y="1027113"/>
              <a:ext cx="7022774" cy="9588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48" name="文本框 47">
            <a:extLst>
              <a:ext uri="{FF2B5EF4-FFF2-40B4-BE49-F238E27FC236}">
                <a16:creationId xmlns:a16="http://schemas.microsoft.com/office/drawing/2014/main" id="{4AA6552D-72C4-416D-82D3-AD20F8D3928E}"/>
              </a:ext>
            </a:extLst>
          </p:cNvPr>
          <p:cNvSpPr txBox="1"/>
          <p:nvPr/>
        </p:nvSpPr>
        <p:spPr>
          <a:xfrm>
            <a:off x="1179325" y="1774096"/>
            <a:ext cx="6860060" cy="2826503"/>
          </a:xfrm>
          <a:prstGeom prst="rect">
            <a:avLst/>
          </a:prstGeom>
          <a:noFill/>
        </p:spPr>
        <p:txBody>
          <a:bodyPr wrap="square" lIns="91402" tIns="45700" rIns="91402" bIns="45700" rtlCol="0">
            <a:spAutoFit/>
          </a:bodyPr>
          <a:lstStyle/>
          <a:p>
            <a:pPr>
              <a:lnSpc>
                <a:spcPct val="150000"/>
              </a:lnSpc>
              <a:spcAft>
                <a:spcPts val="600"/>
              </a:spcAft>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双向凝胶电泳（</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two-dimensional </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维的，尺寸的）</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electrophoresis</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2-DE</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）：是等电聚焦电泳和</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SDS-PAGE</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的组合，即先进行等电聚焦电泳（按照</a:t>
            </a:r>
            <a:r>
              <a:rPr lang="en-US" altLang="zh-CN" sz="2000" b="1" dirty="0" err="1">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pI</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分离），然后再进行</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SDS-PAGE</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（按照分子大小），经染色得到的电泳图是个二维分布的蛋白质图。</a:t>
            </a:r>
          </a:p>
          <a:p>
            <a:pPr>
              <a:lnSpc>
                <a:spcPts val="2900"/>
              </a:lnSpc>
            </a:pPr>
            <a:endPar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1" name="矩形 30">
            <a:extLst>
              <a:ext uri="{FF2B5EF4-FFF2-40B4-BE49-F238E27FC236}">
                <a16:creationId xmlns:a16="http://schemas.microsoft.com/office/drawing/2014/main" id="{0A90B961-D7D6-4B34-8CCA-549BA7ACA3FF}"/>
              </a:ext>
            </a:extLst>
          </p:cNvPr>
          <p:cNvSpPr/>
          <p:nvPr/>
        </p:nvSpPr>
        <p:spPr>
          <a:xfrm>
            <a:off x="1350285" y="190285"/>
            <a:ext cx="6696064"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蛋白质组学概述</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rPr>
              <a:t>蛋白质组学的主要研究技术</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pic>
        <p:nvPicPr>
          <p:cNvPr id="3" name="图片 2">
            <a:extLst>
              <a:ext uri="{FF2B5EF4-FFF2-40B4-BE49-F238E27FC236}">
                <a16:creationId xmlns:a16="http://schemas.microsoft.com/office/drawing/2014/main" id="{D558B1F8-7A2D-4009-A628-D9231A6BD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612" y="4528334"/>
            <a:ext cx="2821851" cy="2328814"/>
          </a:xfrm>
          <a:prstGeom prst="rect">
            <a:avLst/>
          </a:prstGeom>
        </p:spPr>
      </p:pic>
    </p:spTree>
    <p:extLst>
      <p:ext uri="{BB962C8B-B14F-4D97-AF65-F5344CB8AC3E}">
        <p14:creationId xmlns:p14="http://schemas.microsoft.com/office/powerpoint/2010/main" val="4007916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a:extLst>
              <a:ext uri="{FF2B5EF4-FFF2-40B4-BE49-F238E27FC236}">
                <a16:creationId xmlns:a16="http://schemas.microsoft.com/office/drawing/2014/main" id="{6B9AAF70-AD9B-4378-B930-15AE5871968A}"/>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971F783-7F62-40BA-AB3E-047670F7CE90}"/>
              </a:ext>
            </a:extLst>
          </p:cNvPr>
          <p:cNvSpPr txBox="1"/>
          <p:nvPr/>
        </p:nvSpPr>
        <p:spPr>
          <a:xfrm>
            <a:off x="871326" y="905097"/>
            <a:ext cx="7401351" cy="661807"/>
          </a:xfrm>
          <a:prstGeom prst="rect">
            <a:avLst/>
          </a:prstGeom>
          <a:noFill/>
        </p:spPr>
        <p:txBody>
          <a:bodyPr wrap="square" lIns="91402" tIns="45700" rIns="91402" bIns="45700" rtlCol="0">
            <a:spAutoFit/>
          </a:bodyPr>
          <a:lstStyle/>
          <a:p>
            <a:pPr indent="-342900">
              <a:lnSpc>
                <a:spcPct val="150000"/>
              </a:lnSpc>
              <a:spcAft>
                <a:spcPts val="600"/>
              </a:spcAft>
              <a:buFont typeface="Wingdings" panose="05000000000000000000" pitchFamily="2" charset="2"/>
              <a:buChar char="Ø"/>
            </a:pP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生物质谱</a:t>
            </a:r>
            <a:endParaRPr lang="en-US" altLang="zh-CN" sz="2000"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20">
            <a:extLst>
              <a:ext uri="{FF2B5EF4-FFF2-40B4-BE49-F238E27FC236}">
                <a16:creationId xmlns:a16="http://schemas.microsoft.com/office/drawing/2014/main" id="{424CE035-4836-46F1-83D9-774FCF3A763F}"/>
              </a:ext>
            </a:extLst>
          </p:cNvPr>
          <p:cNvGrpSpPr/>
          <p:nvPr/>
        </p:nvGrpSpPr>
        <p:grpSpPr>
          <a:xfrm>
            <a:off x="251902" y="157386"/>
            <a:ext cx="887938" cy="585582"/>
            <a:chOff x="562441" y="531294"/>
            <a:chExt cx="2322326" cy="1531540"/>
          </a:xfrm>
        </p:grpSpPr>
        <p:sp>
          <p:nvSpPr>
            <p:cNvPr id="22" name="圆角矩形 65">
              <a:extLst>
                <a:ext uri="{FF2B5EF4-FFF2-40B4-BE49-F238E27FC236}">
                  <a16:creationId xmlns:a16="http://schemas.microsoft.com/office/drawing/2014/main" id="{B9685F63-8445-4EEF-8FE8-AEBF092F444B}"/>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3" name="圆角矩形 66">
              <a:extLst>
                <a:ext uri="{FF2B5EF4-FFF2-40B4-BE49-F238E27FC236}">
                  <a16:creationId xmlns:a16="http://schemas.microsoft.com/office/drawing/2014/main" id="{E7630209-41EF-4EFC-B6AE-91959B19587C}"/>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4" name="圆角矩形 67">
              <a:extLst>
                <a:ext uri="{FF2B5EF4-FFF2-40B4-BE49-F238E27FC236}">
                  <a16:creationId xmlns:a16="http://schemas.microsoft.com/office/drawing/2014/main" id="{08270F5F-6A80-4CEB-870D-7D9E97ACF39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65AA3006-AA75-4F1F-9E60-CE25797A40C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BF281D40-FEE1-4930-A25B-8472D3B775B4}"/>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FBF206B6-B469-4921-959A-0D008CF47AE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01</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nvGrpSpPr>
          <p:cNvPr id="42" name="组合 41">
            <a:extLst>
              <a:ext uri="{FF2B5EF4-FFF2-40B4-BE49-F238E27FC236}">
                <a16:creationId xmlns:a16="http://schemas.microsoft.com/office/drawing/2014/main" id="{F7033C92-3195-49FC-BB82-D629BD43B3AD}"/>
              </a:ext>
            </a:extLst>
          </p:cNvPr>
          <p:cNvGrpSpPr/>
          <p:nvPr/>
        </p:nvGrpSpPr>
        <p:grpSpPr>
          <a:xfrm>
            <a:off x="1058388" y="1787905"/>
            <a:ext cx="7448141" cy="3872383"/>
            <a:chOff x="852488" y="1027113"/>
            <a:chExt cx="7408862" cy="958850"/>
          </a:xfrm>
        </p:grpSpPr>
        <p:sp>
          <p:nvSpPr>
            <p:cNvPr id="43" name="圆角矩形 27">
              <a:extLst>
                <a:ext uri="{FF2B5EF4-FFF2-40B4-BE49-F238E27FC236}">
                  <a16:creationId xmlns:a16="http://schemas.microsoft.com/office/drawing/2014/main" id="{C3E285F6-DCF7-4924-9358-347D520ECC58}"/>
                </a:ext>
              </a:extLst>
            </p:cNvPr>
            <p:cNvSpPr>
              <a:spLocks noChangeArrowheads="1"/>
            </p:cNvSpPr>
            <p:nvPr/>
          </p:nvSpPr>
          <p:spPr bwMode="auto">
            <a:xfrm>
              <a:off x="852488" y="1027113"/>
              <a:ext cx="7408862" cy="958850"/>
            </a:xfrm>
            <a:prstGeom prst="roundRect">
              <a:avLst>
                <a:gd name="adj" fmla="val 9000"/>
              </a:avLst>
            </a:prstGeom>
            <a:solidFill>
              <a:schemeClr val="accent5">
                <a:lumMod val="75000"/>
                <a:alpha val="80000"/>
              </a:schemeClr>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lt1"/>
                </a:solidFill>
                <a:latin typeface="+mn-lt"/>
                <a:ea typeface="微软雅黑" panose="020B0503020204020204" pitchFamily="34" charset="-122"/>
              </a:endParaRPr>
            </a:p>
          </p:txBody>
        </p:sp>
        <p:sp>
          <p:nvSpPr>
            <p:cNvPr id="44" name="矩形 28">
              <a:extLst>
                <a:ext uri="{FF2B5EF4-FFF2-40B4-BE49-F238E27FC236}">
                  <a16:creationId xmlns:a16="http://schemas.microsoft.com/office/drawing/2014/main" id="{4D7DE509-7AF7-454A-AA7D-B24D0153BF77}"/>
                </a:ext>
              </a:extLst>
            </p:cNvPr>
            <p:cNvSpPr>
              <a:spLocks noChangeArrowheads="1"/>
            </p:cNvSpPr>
            <p:nvPr/>
          </p:nvSpPr>
          <p:spPr bwMode="auto">
            <a:xfrm>
              <a:off x="1059189" y="1027113"/>
              <a:ext cx="7022774" cy="9588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48" name="文本框 47">
            <a:extLst>
              <a:ext uri="{FF2B5EF4-FFF2-40B4-BE49-F238E27FC236}">
                <a16:creationId xmlns:a16="http://schemas.microsoft.com/office/drawing/2014/main" id="{4AA6552D-72C4-416D-82D3-AD20F8D3928E}"/>
              </a:ext>
            </a:extLst>
          </p:cNvPr>
          <p:cNvSpPr txBox="1"/>
          <p:nvPr/>
        </p:nvSpPr>
        <p:spPr>
          <a:xfrm>
            <a:off x="1399113" y="1872182"/>
            <a:ext cx="6860060" cy="3665322"/>
          </a:xfrm>
          <a:prstGeom prst="rect">
            <a:avLst/>
          </a:prstGeom>
          <a:noFill/>
        </p:spPr>
        <p:txBody>
          <a:bodyPr wrap="square" lIns="91402" tIns="45700" rIns="91402" bIns="45700" rtlCol="0">
            <a:spAutoFit/>
          </a:bodyPr>
          <a:lstStyle/>
          <a:p>
            <a:pPr>
              <a:lnSpc>
                <a:spcPct val="150000"/>
              </a:lnSpc>
              <a:spcAft>
                <a:spcPts val="600"/>
              </a:spcAft>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质谱（</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Mass Spectrometry, MS</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）是在高真空系统中测定样品的分子离子及碎片离子质量，以确定样品相对分子质量及分子结构的方法，即样品分子离子化后，</a:t>
            </a:r>
            <a:r>
              <a:rPr lang="zh-CN" altLang="en-US" sz="20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根据不同离子间质核比（</a:t>
            </a:r>
            <a:r>
              <a:rPr lang="en-US" altLang="zh-CN" sz="20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m/z</a:t>
            </a:r>
            <a:r>
              <a:rPr lang="zh-CN" altLang="en-US" sz="20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）的差异来分离并确定分子量</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Aft>
                <a:spcPts val="600"/>
              </a:spcAft>
            </a:pPr>
            <a:endParaRPr lang="zh-CN" altLang="en-US" sz="105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Aft>
                <a:spcPts val="600"/>
              </a:spcAft>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基于：核素的准确质量是一多位小数，决不会有两个核素的质量是一样的，而且决不会有一种核素的质量恰好是另一核素质量的整数倍。</a:t>
            </a:r>
          </a:p>
        </p:txBody>
      </p:sp>
      <p:sp>
        <p:nvSpPr>
          <p:cNvPr id="31" name="矩形 30">
            <a:extLst>
              <a:ext uri="{FF2B5EF4-FFF2-40B4-BE49-F238E27FC236}">
                <a16:creationId xmlns:a16="http://schemas.microsoft.com/office/drawing/2014/main" id="{0A90B961-D7D6-4B34-8CCA-549BA7ACA3FF}"/>
              </a:ext>
            </a:extLst>
          </p:cNvPr>
          <p:cNvSpPr/>
          <p:nvPr/>
        </p:nvSpPr>
        <p:spPr>
          <a:xfrm>
            <a:off x="1350285" y="190285"/>
            <a:ext cx="6696064"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蛋白质组学概述</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rPr>
              <a:t>蛋白质组学的主要研究技术</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Tree>
    <p:extLst>
      <p:ext uri="{BB962C8B-B14F-4D97-AF65-F5344CB8AC3E}">
        <p14:creationId xmlns:p14="http://schemas.microsoft.com/office/powerpoint/2010/main" val="3499376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a:extLst>
              <a:ext uri="{FF2B5EF4-FFF2-40B4-BE49-F238E27FC236}">
                <a16:creationId xmlns:a16="http://schemas.microsoft.com/office/drawing/2014/main" id="{6B9AAF70-AD9B-4378-B930-15AE5871968A}"/>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971F783-7F62-40BA-AB3E-047670F7CE90}"/>
              </a:ext>
            </a:extLst>
          </p:cNvPr>
          <p:cNvSpPr txBox="1"/>
          <p:nvPr/>
        </p:nvSpPr>
        <p:spPr>
          <a:xfrm>
            <a:off x="871326" y="905097"/>
            <a:ext cx="7401351" cy="661807"/>
          </a:xfrm>
          <a:prstGeom prst="rect">
            <a:avLst/>
          </a:prstGeom>
          <a:noFill/>
        </p:spPr>
        <p:txBody>
          <a:bodyPr wrap="square" lIns="91402" tIns="45700" rIns="91402" bIns="45700" rtlCol="0">
            <a:spAutoFit/>
          </a:bodyPr>
          <a:lstStyle/>
          <a:p>
            <a:pPr indent="-342900">
              <a:lnSpc>
                <a:spcPct val="150000"/>
              </a:lnSpc>
              <a:spcAft>
                <a:spcPts val="600"/>
              </a:spcAft>
              <a:buFont typeface="Wingdings" panose="05000000000000000000" pitchFamily="2" charset="2"/>
              <a:buChar char="Ø"/>
            </a:pP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生物质谱</a:t>
            </a:r>
            <a:endParaRPr lang="en-US" altLang="zh-CN" sz="2000"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20">
            <a:extLst>
              <a:ext uri="{FF2B5EF4-FFF2-40B4-BE49-F238E27FC236}">
                <a16:creationId xmlns:a16="http://schemas.microsoft.com/office/drawing/2014/main" id="{424CE035-4836-46F1-83D9-774FCF3A763F}"/>
              </a:ext>
            </a:extLst>
          </p:cNvPr>
          <p:cNvGrpSpPr/>
          <p:nvPr/>
        </p:nvGrpSpPr>
        <p:grpSpPr>
          <a:xfrm>
            <a:off x="251902" y="157386"/>
            <a:ext cx="887938" cy="585582"/>
            <a:chOff x="562441" y="531294"/>
            <a:chExt cx="2322326" cy="1531540"/>
          </a:xfrm>
        </p:grpSpPr>
        <p:sp>
          <p:nvSpPr>
            <p:cNvPr id="22" name="圆角矩形 65">
              <a:extLst>
                <a:ext uri="{FF2B5EF4-FFF2-40B4-BE49-F238E27FC236}">
                  <a16:creationId xmlns:a16="http://schemas.microsoft.com/office/drawing/2014/main" id="{B9685F63-8445-4EEF-8FE8-AEBF092F444B}"/>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3" name="圆角矩形 66">
              <a:extLst>
                <a:ext uri="{FF2B5EF4-FFF2-40B4-BE49-F238E27FC236}">
                  <a16:creationId xmlns:a16="http://schemas.microsoft.com/office/drawing/2014/main" id="{E7630209-41EF-4EFC-B6AE-91959B19587C}"/>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4" name="圆角矩形 67">
              <a:extLst>
                <a:ext uri="{FF2B5EF4-FFF2-40B4-BE49-F238E27FC236}">
                  <a16:creationId xmlns:a16="http://schemas.microsoft.com/office/drawing/2014/main" id="{08270F5F-6A80-4CEB-870D-7D9E97ACF39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65AA3006-AA75-4F1F-9E60-CE25797A40C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BF281D40-FEE1-4930-A25B-8472D3B775B4}"/>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FBF206B6-B469-4921-959A-0D008CF47AE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01</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nvGrpSpPr>
          <p:cNvPr id="42" name="组合 41">
            <a:extLst>
              <a:ext uri="{FF2B5EF4-FFF2-40B4-BE49-F238E27FC236}">
                <a16:creationId xmlns:a16="http://schemas.microsoft.com/office/drawing/2014/main" id="{F7033C92-3195-49FC-BB82-D629BD43B3AD}"/>
              </a:ext>
            </a:extLst>
          </p:cNvPr>
          <p:cNvGrpSpPr/>
          <p:nvPr/>
        </p:nvGrpSpPr>
        <p:grpSpPr>
          <a:xfrm>
            <a:off x="824532" y="2209938"/>
            <a:ext cx="7448141" cy="3353336"/>
            <a:chOff x="852488" y="1027113"/>
            <a:chExt cx="7408862" cy="958850"/>
          </a:xfrm>
        </p:grpSpPr>
        <p:sp>
          <p:nvSpPr>
            <p:cNvPr id="43" name="圆角矩形 27">
              <a:extLst>
                <a:ext uri="{FF2B5EF4-FFF2-40B4-BE49-F238E27FC236}">
                  <a16:creationId xmlns:a16="http://schemas.microsoft.com/office/drawing/2014/main" id="{C3E285F6-DCF7-4924-9358-347D520ECC58}"/>
                </a:ext>
              </a:extLst>
            </p:cNvPr>
            <p:cNvSpPr>
              <a:spLocks noChangeArrowheads="1"/>
            </p:cNvSpPr>
            <p:nvPr/>
          </p:nvSpPr>
          <p:spPr bwMode="auto">
            <a:xfrm>
              <a:off x="852488" y="1027113"/>
              <a:ext cx="7408862" cy="958850"/>
            </a:xfrm>
            <a:prstGeom prst="roundRect">
              <a:avLst>
                <a:gd name="adj" fmla="val 9000"/>
              </a:avLst>
            </a:prstGeom>
            <a:solidFill>
              <a:schemeClr val="accent5">
                <a:lumMod val="75000"/>
                <a:alpha val="80000"/>
              </a:schemeClr>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lt1"/>
                </a:solidFill>
                <a:latin typeface="+mn-lt"/>
                <a:ea typeface="微软雅黑" panose="020B0503020204020204" pitchFamily="34" charset="-122"/>
              </a:endParaRPr>
            </a:p>
          </p:txBody>
        </p:sp>
        <p:sp>
          <p:nvSpPr>
            <p:cNvPr id="44" name="矩形 28">
              <a:extLst>
                <a:ext uri="{FF2B5EF4-FFF2-40B4-BE49-F238E27FC236}">
                  <a16:creationId xmlns:a16="http://schemas.microsoft.com/office/drawing/2014/main" id="{4D7DE509-7AF7-454A-AA7D-B24D0153BF77}"/>
                </a:ext>
              </a:extLst>
            </p:cNvPr>
            <p:cNvSpPr>
              <a:spLocks noChangeArrowheads="1"/>
            </p:cNvSpPr>
            <p:nvPr/>
          </p:nvSpPr>
          <p:spPr bwMode="auto">
            <a:xfrm>
              <a:off x="1059189" y="1027113"/>
              <a:ext cx="7022774" cy="9588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48" name="文本框 47">
            <a:extLst>
              <a:ext uri="{FF2B5EF4-FFF2-40B4-BE49-F238E27FC236}">
                <a16:creationId xmlns:a16="http://schemas.microsoft.com/office/drawing/2014/main" id="{4AA6552D-72C4-416D-82D3-AD20F8D3928E}"/>
              </a:ext>
            </a:extLst>
          </p:cNvPr>
          <p:cNvSpPr txBox="1"/>
          <p:nvPr/>
        </p:nvSpPr>
        <p:spPr>
          <a:xfrm>
            <a:off x="1165257" y="2237942"/>
            <a:ext cx="6860060" cy="3269060"/>
          </a:xfrm>
          <a:prstGeom prst="rect">
            <a:avLst/>
          </a:prstGeom>
          <a:noFill/>
        </p:spPr>
        <p:txBody>
          <a:bodyPr wrap="square" lIns="91402" tIns="45700" rIns="91402" bIns="45700" rtlCol="0">
            <a:spAutoFit/>
          </a:bodyPr>
          <a:lstStyle/>
          <a:p>
            <a:pPr>
              <a:lnSpc>
                <a:spcPct val="150000"/>
              </a:lnSpc>
              <a:spcAft>
                <a:spcPts val="600"/>
              </a:spcAft>
            </a:pPr>
            <a:r>
              <a:rPr lang="zh-CN" altLang="en-US" sz="20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原理</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：使试样中各组分电离生成</a:t>
            </a:r>
            <a:r>
              <a:rPr lang="zh-CN" altLang="en-US" sz="20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不同荷质比</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的离子，经加速电场的作用，形成离子束，进入质量分析器，利用电场和磁场使发生相反的速度色散</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离子束中速度较慢的离子通过电场后偏转大，速度快的偏转小；在磁场中离子发生角速度矢量相反的偏转，即速度慢的离子依然偏转大，速度快的偏转小；当两个场的偏转作用彼此补偿时，它们的轨道便相交于一点。</a:t>
            </a:r>
          </a:p>
        </p:txBody>
      </p:sp>
      <p:sp>
        <p:nvSpPr>
          <p:cNvPr id="31" name="矩形 30">
            <a:extLst>
              <a:ext uri="{FF2B5EF4-FFF2-40B4-BE49-F238E27FC236}">
                <a16:creationId xmlns:a16="http://schemas.microsoft.com/office/drawing/2014/main" id="{0A90B961-D7D6-4B34-8CCA-549BA7ACA3FF}"/>
              </a:ext>
            </a:extLst>
          </p:cNvPr>
          <p:cNvSpPr/>
          <p:nvPr/>
        </p:nvSpPr>
        <p:spPr>
          <a:xfrm>
            <a:off x="1350285" y="190285"/>
            <a:ext cx="6696064"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蛋白质组学概述</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rPr>
              <a:t>蛋白质组学的主要研究技术</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Tree>
    <p:extLst>
      <p:ext uri="{BB962C8B-B14F-4D97-AF65-F5344CB8AC3E}">
        <p14:creationId xmlns:p14="http://schemas.microsoft.com/office/powerpoint/2010/main" val="2526730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a:extLst>
              <a:ext uri="{FF2B5EF4-FFF2-40B4-BE49-F238E27FC236}">
                <a16:creationId xmlns:a16="http://schemas.microsoft.com/office/drawing/2014/main" id="{6B9AAF70-AD9B-4378-B930-15AE5871968A}"/>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971F783-7F62-40BA-AB3E-047670F7CE90}"/>
              </a:ext>
            </a:extLst>
          </p:cNvPr>
          <p:cNvSpPr txBox="1"/>
          <p:nvPr/>
        </p:nvSpPr>
        <p:spPr>
          <a:xfrm>
            <a:off x="502417" y="853713"/>
            <a:ext cx="8272674" cy="580375"/>
          </a:xfrm>
          <a:prstGeom prst="rect">
            <a:avLst/>
          </a:prstGeom>
          <a:noFill/>
        </p:spPr>
        <p:txBody>
          <a:bodyPr wrap="square" lIns="91402" tIns="45700" rIns="91402" bIns="45700" rtlCol="0">
            <a:spAutoFit/>
          </a:bodyPr>
          <a:lstStyle/>
          <a:p>
            <a:pPr>
              <a:lnSpc>
                <a:spcPct val="150000"/>
              </a:lnSpc>
              <a:spcAft>
                <a:spcPts val="600"/>
              </a:spcAft>
            </a:pPr>
            <a:r>
              <a:rPr lang="en-US" altLang="zh-CN" sz="2400" b="1" dirty="0">
                <a:solidFill>
                  <a:srgbClr val="C00000"/>
                </a:solidFill>
                <a:latin typeface="Arial" panose="020B0604020202020204" pitchFamily="34" charset="0"/>
                <a:ea typeface="微软雅黑" panose="020B0503020204020204" pitchFamily="34" charset="-122"/>
                <a:cs typeface="Arial" panose="020B0604020202020204" pitchFamily="34" charset="0"/>
              </a:rPr>
              <a:t>1  </a:t>
            </a:r>
            <a:r>
              <a:rPr lang="zh-CN" altLang="en-US" sz="2400" b="1" dirty="0">
                <a:solidFill>
                  <a:srgbClr val="C00000"/>
                </a:solidFill>
                <a:latin typeface="Arial" panose="020B0604020202020204" pitchFamily="34" charset="0"/>
                <a:ea typeface="微软雅黑" panose="020B0503020204020204" pitchFamily="34" charset="-122"/>
                <a:cs typeface="Arial" panose="020B0604020202020204" pitchFamily="34" charset="0"/>
              </a:rPr>
              <a:t>基质辅助激光解吸电离飞行时间质谱 </a:t>
            </a:r>
            <a:r>
              <a:rPr lang="en-US" altLang="zh-CN" sz="2400" b="1" dirty="0">
                <a:solidFill>
                  <a:srgbClr val="C00000"/>
                </a:solidFill>
                <a:latin typeface="Arial" panose="020B0604020202020204" pitchFamily="34" charset="0"/>
                <a:ea typeface="微软雅黑" panose="020B0503020204020204" pitchFamily="34" charset="-122"/>
                <a:cs typeface="Arial" panose="020B0604020202020204" pitchFamily="34" charset="0"/>
              </a:rPr>
              <a:t>(MALDI-TOF-MS)</a:t>
            </a:r>
            <a:endParaRPr lang="en-US" altLang="zh-CN"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20">
            <a:extLst>
              <a:ext uri="{FF2B5EF4-FFF2-40B4-BE49-F238E27FC236}">
                <a16:creationId xmlns:a16="http://schemas.microsoft.com/office/drawing/2014/main" id="{424CE035-4836-46F1-83D9-774FCF3A763F}"/>
              </a:ext>
            </a:extLst>
          </p:cNvPr>
          <p:cNvGrpSpPr/>
          <p:nvPr/>
        </p:nvGrpSpPr>
        <p:grpSpPr>
          <a:xfrm>
            <a:off x="251902" y="157386"/>
            <a:ext cx="887938" cy="585582"/>
            <a:chOff x="562441" y="531294"/>
            <a:chExt cx="2322326" cy="1531540"/>
          </a:xfrm>
        </p:grpSpPr>
        <p:sp>
          <p:nvSpPr>
            <p:cNvPr id="22" name="圆角矩形 65">
              <a:extLst>
                <a:ext uri="{FF2B5EF4-FFF2-40B4-BE49-F238E27FC236}">
                  <a16:creationId xmlns:a16="http://schemas.microsoft.com/office/drawing/2014/main" id="{B9685F63-8445-4EEF-8FE8-AEBF092F444B}"/>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3" name="圆角矩形 66">
              <a:extLst>
                <a:ext uri="{FF2B5EF4-FFF2-40B4-BE49-F238E27FC236}">
                  <a16:creationId xmlns:a16="http://schemas.microsoft.com/office/drawing/2014/main" id="{E7630209-41EF-4EFC-B6AE-91959B19587C}"/>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4" name="圆角矩形 67">
              <a:extLst>
                <a:ext uri="{FF2B5EF4-FFF2-40B4-BE49-F238E27FC236}">
                  <a16:creationId xmlns:a16="http://schemas.microsoft.com/office/drawing/2014/main" id="{08270F5F-6A80-4CEB-870D-7D9E97ACF39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65AA3006-AA75-4F1F-9E60-CE25797A40C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BF281D40-FEE1-4930-A25B-8472D3B775B4}"/>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FBF206B6-B469-4921-959A-0D008CF47AE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01</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nvGrpSpPr>
          <p:cNvPr id="42" name="组合 41">
            <a:extLst>
              <a:ext uri="{FF2B5EF4-FFF2-40B4-BE49-F238E27FC236}">
                <a16:creationId xmlns:a16="http://schemas.microsoft.com/office/drawing/2014/main" id="{F7033C92-3195-49FC-BB82-D629BD43B3AD}"/>
              </a:ext>
            </a:extLst>
          </p:cNvPr>
          <p:cNvGrpSpPr/>
          <p:nvPr/>
        </p:nvGrpSpPr>
        <p:grpSpPr>
          <a:xfrm>
            <a:off x="845564" y="1567452"/>
            <a:ext cx="7448141" cy="2498110"/>
            <a:chOff x="852488" y="1027113"/>
            <a:chExt cx="7408862" cy="958850"/>
          </a:xfrm>
        </p:grpSpPr>
        <p:sp>
          <p:nvSpPr>
            <p:cNvPr id="43" name="圆角矩形 27">
              <a:extLst>
                <a:ext uri="{FF2B5EF4-FFF2-40B4-BE49-F238E27FC236}">
                  <a16:creationId xmlns:a16="http://schemas.microsoft.com/office/drawing/2014/main" id="{C3E285F6-DCF7-4924-9358-347D520ECC58}"/>
                </a:ext>
              </a:extLst>
            </p:cNvPr>
            <p:cNvSpPr>
              <a:spLocks noChangeArrowheads="1"/>
            </p:cNvSpPr>
            <p:nvPr/>
          </p:nvSpPr>
          <p:spPr bwMode="auto">
            <a:xfrm>
              <a:off x="852488" y="1027113"/>
              <a:ext cx="7408862" cy="958850"/>
            </a:xfrm>
            <a:prstGeom prst="roundRect">
              <a:avLst>
                <a:gd name="adj" fmla="val 9000"/>
              </a:avLst>
            </a:prstGeom>
            <a:solidFill>
              <a:schemeClr val="accent5">
                <a:lumMod val="75000"/>
                <a:alpha val="80000"/>
              </a:schemeClr>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lt1"/>
                </a:solidFill>
                <a:latin typeface="+mn-lt"/>
                <a:ea typeface="微软雅黑" panose="020B0503020204020204" pitchFamily="34" charset="-122"/>
              </a:endParaRPr>
            </a:p>
          </p:txBody>
        </p:sp>
        <p:sp>
          <p:nvSpPr>
            <p:cNvPr id="44" name="矩形 28">
              <a:extLst>
                <a:ext uri="{FF2B5EF4-FFF2-40B4-BE49-F238E27FC236}">
                  <a16:creationId xmlns:a16="http://schemas.microsoft.com/office/drawing/2014/main" id="{4D7DE509-7AF7-454A-AA7D-B24D0153BF77}"/>
                </a:ext>
              </a:extLst>
            </p:cNvPr>
            <p:cNvSpPr>
              <a:spLocks noChangeArrowheads="1"/>
            </p:cNvSpPr>
            <p:nvPr/>
          </p:nvSpPr>
          <p:spPr bwMode="auto">
            <a:xfrm>
              <a:off x="1059189" y="1027113"/>
              <a:ext cx="7022774" cy="9588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48" name="文本框 47">
            <a:extLst>
              <a:ext uri="{FF2B5EF4-FFF2-40B4-BE49-F238E27FC236}">
                <a16:creationId xmlns:a16="http://schemas.microsoft.com/office/drawing/2014/main" id="{4AA6552D-72C4-416D-82D3-AD20F8D3928E}"/>
              </a:ext>
            </a:extLst>
          </p:cNvPr>
          <p:cNvSpPr txBox="1"/>
          <p:nvPr/>
        </p:nvSpPr>
        <p:spPr>
          <a:xfrm>
            <a:off x="1186289" y="1595456"/>
            <a:ext cx="6860060" cy="2882224"/>
          </a:xfrm>
          <a:prstGeom prst="rect">
            <a:avLst/>
          </a:prstGeom>
          <a:noFill/>
        </p:spPr>
        <p:txBody>
          <a:bodyPr wrap="square" lIns="91402" tIns="45700" rIns="91402" bIns="45700" rtlCol="0">
            <a:spAutoFit/>
          </a:bodyPr>
          <a:lstStyle/>
          <a:p>
            <a:pPr>
              <a:lnSpc>
                <a:spcPct val="150000"/>
              </a:lnSpc>
              <a:spcAft>
                <a:spcPts val="600"/>
              </a:spcAft>
            </a:pPr>
            <a:r>
              <a:rPr lang="zh-CN" altLang="en-US" sz="20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基质附助激光解吸电离离子源</a:t>
            </a:r>
            <a:r>
              <a:rPr lang="en-US" altLang="zh-CN" sz="20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(MALDI)</a:t>
            </a:r>
            <a:r>
              <a:rPr lang="zh-CN" altLang="en-US" sz="20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的原理</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是用激光照射样品与基质形成的共结晶薄膜，基质从激光中吸收能量传递给生物分子，而电离过程中将质子转移到生物分子或从生物分子得到质子，而使生物分子电离的过程。因此它是一种软电离技术，适用于混合物及生物大分子的测定。</a:t>
            </a:r>
            <a:endPar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Aft>
                <a:spcPts val="600"/>
              </a:spcAft>
            </a:pPr>
            <a:endPar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1" name="矩形 30">
            <a:extLst>
              <a:ext uri="{FF2B5EF4-FFF2-40B4-BE49-F238E27FC236}">
                <a16:creationId xmlns:a16="http://schemas.microsoft.com/office/drawing/2014/main" id="{0A90B961-D7D6-4B34-8CCA-549BA7ACA3FF}"/>
              </a:ext>
            </a:extLst>
          </p:cNvPr>
          <p:cNvSpPr/>
          <p:nvPr/>
        </p:nvSpPr>
        <p:spPr>
          <a:xfrm>
            <a:off x="1350285" y="190285"/>
            <a:ext cx="6696064"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蛋白质组学概述</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rPr>
              <a:t>蛋白质组学的主要研究技术</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5" name="组合 4">
            <a:extLst>
              <a:ext uri="{FF2B5EF4-FFF2-40B4-BE49-F238E27FC236}">
                <a16:creationId xmlns:a16="http://schemas.microsoft.com/office/drawing/2014/main" id="{38CE7BCA-D54C-41A4-A4E1-C25387E6FC16}"/>
              </a:ext>
            </a:extLst>
          </p:cNvPr>
          <p:cNvGrpSpPr/>
          <p:nvPr/>
        </p:nvGrpSpPr>
        <p:grpSpPr>
          <a:xfrm>
            <a:off x="3167862" y="4235601"/>
            <a:ext cx="2941783" cy="2592758"/>
            <a:chOff x="2646688" y="3695500"/>
            <a:chExt cx="3372321" cy="2972215"/>
          </a:xfrm>
        </p:grpSpPr>
        <p:pic>
          <p:nvPicPr>
            <p:cNvPr id="3" name="图片 2">
              <a:extLst>
                <a:ext uri="{FF2B5EF4-FFF2-40B4-BE49-F238E27FC236}">
                  <a16:creationId xmlns:a16="http://schemas.microsoft.com/office/drawing/2014/main" id="{EEFD0A65-F82D-4847-8BB6-E84E53E0F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6688" y="3695500"/>
              <a:ext cx="3372321" cy="2972215"/>
            </a:xfrm>
            <a:prstGeom prst="rect">
              <a:avLst/>
            </a:prstGeom>
          </p:spPr>
        </p:pic>
        <p:sp>
          <p:nvSpPr>
            <p:cNvPr id="4" name="矩形 3">
              <a:extLst>
                <a:ext uri="{FF2B5EF4-FFF2-40B4-BE49-F238E27FC236}">
                  <a16:creationId xmlns:a16="http://schemas.microsoft.com/office/drawing/2014/main" id="{63BE2831-ED24-48CF-8F6C-566F47D08CE0}"/>
                </a:ext>
              </a:extLst>
            </p:cNvPr>
            <p:cNvSpPr/>
            <p:nvPr/>
          </p:nvSpPr>
          <p:spPr>
            <a:xfrm>
              <a:off x="2785403" y="6288258"/>
              <a:ext cx="829994"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12132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a:extLst>
              <a:ext uri="{FF2B5EF4-FFF2-40B4-BE49-F238E27FC236}">
                <a16:creationId xmlns:a16="http://schemas.microsoft.com/office/drawing/2014/main" id="{6B9AAF70-AD9B-4378-B930-15AE5871968A}"/>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971F783-7F62-40BA-AB3E-047670F7CE90}"/>
              </a:ext>
            </a:extLst>
          </p:cNvPr>
          <p:cNvSpPr txBox="1"/>
          <p:nvPr/>
        </p:nvSpPr>
        <p:spPr>
          <a:xfrm>
            <a:off x="502417" y="853713"/>
            <a:ext cx="8272674" cy="580375"/>
          </a:xfrm>
          <a:prstGeom prst="rect">
            <a:avLst/>
          </a:prstGeom>
          <a:noFill/>
        </p:spPr>
        <p:txBody>
          <a:bodyPr wrap="square" lIns="91402" tIns="45700" rIns="91402" bIns="45700" rtlCol="0">
            <a:spAutoFit/>
          </a:bodyPr>
          <a:lstStyle/>
          <a:p>
            <a:pPr>
              <a:lnSpc>
                <a:spcPct val="150000"/>
              </a:lnSpc>
              <a:spcAft>
                <a:spcPts val="600"/>
              </a:spcAft>
            </a:pPr>
            <a:r>
              <a:rPr lang="en-US" altLang="zh-CN" sz="2400" b="1" dirty="0">
                <a:solidFill>
                  <a:srgbClr val="C00000"/>
                </a:solidFill>
                <a:latin typeface="Arial" panose="020B0604020202020204" pitchFamily="34" charset="0"/>
                <a:ea typeface="微软雅黑" panose="020B0503020204020204" pitchFamily="34" charset="-122"/>
                <a:cs typeface="Arial" panose="020B0604020202020204" pitchFamily="34" charset="0"/>
              </a:rPr>
              <a:t>1  </a:t>
            </a:r>
            <a:r>
              <a:rPr lang="zh-CN" altLang="en-US" sz="2400" b="1" dirty="0">
                <a:solidFill>
                  <a:srgbClr val="C00000"/>
                </a:solidFill>
                <a:latin typeface="Arial" panose="020B0604020202020204" pitchFamily="34" charset="0"/>
                <a:ea typeface="微软雅黑" panose="020B0503020204020204" pitchFamily="34" charset="-122"/>
                <a:cs typeface="Arial" panose="020B0604020202020204" pitchFamily="34" charset="0"/>
              </a:rPr>
              <a:t>基质辅助激光解吸电离飞行时间质谱 </a:t>
            </a:r>
            <a:r>
              <a:rPr lang="en-US" altLang="zh-CN" sz="2400" b="1" dirty="0">
                <a:solidFill>
                  <a:srgbClr val="C00000"/>
                </a:solidFill>
                <a:latin typeface="Arial" panose="020B0604020202020204" pitchFamily="34" charset="0"/>
                <a:ea typeface="微软雅黑" panose="020B0503020204020204" pitchFamily="34" charset="-122"/>
                <a:cs typeface="Arial" panose="020B0604020202020204" pitchFamily="34" charset="0"/>
              </a:rPr>
              <a:t>(MALDI-TOF-MS)</a:t>
            </a:r>
            <a:endParaRPr lang="en-US" altLang="zh-CN"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20">
            <a:extLst>
              <a:ext uri="{FF2B5EF4-FFF2-40B4-BE49-F238E27FC236}">
                <a16:creationId xmlns:a16="http://schemas.microsoft.com/office/drawing/2014/main" id="{424CE035-4836-46F1-83D9-774FCF3A763F}"/>
              </a:ext>
            </a:extLst>
          </p:cNvPr>
          <p:cNvGrpSpPr/>
          <p:nvPr/>
        </p:nvGrpSpPr>
        <p:grpSpPr>
          <a:xfrm>
            <a:off x="251902" y="157386"/>
            <a:ext cx="887938" cy="585582"/>
            <a:chOff x="562441" y="531294"/>
            <a:chExt cx="2322326" cy="1531540"/>
          </a:xfrm>
        </p:grpSpPr>
        <p:sp>
          <p:nvSpPr>
            <p:cNvPr id="22" name="圆角矩形 65">
              <a:extLst>
                <a:ext uri="{FF2B5EF4-FFF2-40B4-BE49-F238E27FC236}">
                  <a16:creationId xmlns:a16="http://schemas.microsoft.com/office/drawing/2014/main" id="{B9685F63-8445-4EEF-8FE8-AEBF092F444B}"/>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3" name="圆角矩形 66">
              <a:extLst>
                <a:ext uri="{FF2B5EF4-FFF2-40B4-BE49-F238E27FC236}">
                  <a16:creationId xmlns:a16="http://schemas.microsoft.com/office/drawing/2014/main" id="{E7630209-41EF-4EFC-B6AE-91959B19587C}"/>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4" name="圆角矩形 67">
              <a:extLst>
                <a:ext uri="{FF2B5EF4-FFF2-40B4-BE49-F238E27FC236}">
                  <a16:creationId xmlns:a16="http://schemas.microsoft.com/office/drawing/2014/main" id="{08270F5F-6A80-4CEB-870D-7D9E97ACF39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65AA3006-AA75-4F1F-9E60-CE25797A40C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BF281D40-FEE1-4930-A25B-8472D3B775B4}"/>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FBF206B6-B469-4921-959A-0D008CF47AE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01</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nvGrpSpPr>
          <p:cNvPr id="42" name="组合 41">
            <a:extLst>
              <a:ext uri="{FF2B5EF4-FFF2-40B4-BE49-F238E27FC236}">
                <a16:creationId xmlns:a16="http://schemas.microsoft.com/office/drawing/2014/main" id="{F7033C92-3195-49FC-BB82-D629BD43B3AD}"/>
              </a:ext>
            </a:extLst>
          </p:cNvPr>
          <p:cNvGrpSpPr/>
          <p:nvPr/>
        </p:nvGrpSpPr>
        <p:grpSpPr>
          <a:xfrm>
            <a:off x="845564" y="1679996"/>
            <a:ext cx="7448141" cy="1949470"/>
            <a:chOff x="852488" y="1027113"/>
            <a:chExt cx="7408862" cy="958850"/>
          </a:xfrm>
        </p:grpSpPr>
        <p:sp>
          <p:nvSpPr>
            <p:cNvPr id="43" name="圆角矩形 27">
              <a:extLst>
                <a:ext uri="{FF2B5EF4-FFF2-40B4-BE49-F238E27FC236}">
                  <a16:creationId xmlns:a16="http://schemas.microsoft.com/office/drawing/2014/main" id="{C3E285F6-DCF7-4924-9358-347D520ECC58}"/>
                </a:ext>
              </a:extLst>
            </p:cNvPr>
            <p:cNvSpPr>
              <a:spLocks noChangeArrowheads="1"/>
            </p:cNvSpPr>
            <p:nvPr/>
          </p:nvSpPr>
          <p:spPr bwMode="auto">
            <a:xfrm>
              <a:off x="852488" y="1027113"/>
              <a:ext cx="7408862" cy="958850"/>
            </a:xfrm>
            <a:prstGeom prst="roundRect">
              <a:avLst>
                <a:gd name="adj" fmla="val 9000"/>
              </a:avLst>
            </a:prstGeom>
            <a:solidFill>
              <a:schemeClr val="accent5">
                <a:lumMod val="75000"/>
                <a:alpha val="80000"/>
              </a:schemeClr>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lt1"/>
                </a:solidFill>
                <a:latin typeface="+mn-lt"/>
                <a:ea typeface="微软雅黑" panose="020B0503020204020204" pitchFamily="34" charset="-122"/>
              </a:endParaRPr>
            </a:p>
          </p:txBody>
        </p:sp>
        <p:sp>
          <p:nvSpPr>
            <p:cNvPr id="44" name="矩形 28">
              <a:extLst>
                <a:ext uri="{FF2B5EF4-FFF2-40B4-BE49-F238E27FC236}">
                  <a16:creationId xmlns:a16="http://schemas.microsoft.com/office/drawing/2014/main" id="{4D7DE509-7AF7-454A-AA7D-B24D0153BF77}"/>
                </a:ext>
              </a:extLst>
            </p:cNvPr>
            <p:cNvSpPr>
              <a:spLocks noChangeArrowheads="1"/>
            </p:cNvSpPr>
            <p:nvPr/>
          </p:nvSpPr>
          <p:spPr bwMode="auto">
            <a:xfrm>
              <a:off x="1059189" y="1027113"/>
              <a:ext cx="7022774" cy="9588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48" name="文本框 47">
            <a:extLst>
              <a:ext uri="{FF2B5EF4-FFF2-40B4-BE49-F238E27FC236}">
                <a16:creationId xmlns:a16="http://schemas.microsoft.com/office/drawing/2014/main" id="{4AA6552D-72C4-416D-82D3-AD20F8D3928E}"/>
              </a:ext>
            </a:extLst>
          </p:cNvPr>
          <p:cNvSpPr txBox="1"/>
          <p:nvPr/>
        </p:nvSpPr>
        <p:spPr>
          <a:xfrm>
            <a:off x="1186289" y="1708000"/>
            <a:ext cx="6860060" cy="2420559"/>
          </a:xfrm>
          <a:prstGeom prst="rect">
            <a:avLst/>
          </a:prstGeom>
          <a:noFill/>
        </p:spPr>
        <p:txBody>
          <a:bodyPr wrap="square" lIns="91402" tIns="45700" rIns="91402" bIns="45700" rtlCol="0">
            <a:spAutoFit/>
          </a:bodyPr>
          <a:lstStyle/>
          <a:p>
            <a:pPr>
              <a:lnSpc>
                <a:spcPct val="150000"/>
              </a:lnSpc>
              <a:spcBef>
                <a:spcPts val="1200"/>
              </a:spcBef>
              <a:spcAft>
                <a:spcPts val="600"/>
              </a:spcAft>
            </a:pPr>
            <a:r>
              <a:rPr lang="zh-CN" altLang="en-US" sz="20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飞行时间质量分析器</a:t>
            </a:r>
            <a:r>
              <a:rPr lang="en-US" altLang="zh-CN" sz="20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(TOF)</a:t>
            </a:r>
            <a:r>
              <a:rPr lang="zh-CN" altLang="en-US" sz="20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的原理</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是离子在电场作用下加速飞过飞行管道，根据到达检测器的飞行时间不同而被检测即测定离子的质荷比</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(M/Z)</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与离子的飞行时间成正比，检测离子。</a:t>
            </a:r>
          </a:p>
          <a:p>
            <a:pPr>
              <a:lnSpc>
                <a:spcPct val="150000"/>
              </a:lnSpc>
              <a:spcAft>
                <a:spcPts val="600"/>
              </a:spcAft>
            </a:pPr>
            <a:endPar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1" name="矩形 30">
            <a:extLst>
              <a:ext uri="{FF2B5EF4-FFF2-40B4-BE49-F238E27FC236}">
                <a16:creationId xmlns:a16="http://schemas.microsoft.com/office/drawing/2014/main" id="{0A90B961-D7D6-4B34-8CCA-549BA7ACA3FF}"/>
              </a:ext>
            </a:extLst>
          </p:cNvPr>
          <p:cNvSpPr/>
          <p:nvPr/>
        </p:nvSpPr>
        <p:spPr>
          <a:xfrm>
            <a:off x="1350285" y="190285"/>
            <a:ext cx="6696064"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蛋白质组学概述</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rPr>
              <a:t>蛋白质组学的主要研究技术</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Tree>
    <p:extLst>
      <p:ext uri="{BB962C8B-B14F-4D97-AF65-F5344CB8AC3E}">
        <p14:creationId xmlns:p14="http://schemas.microsoft.com/office/powerpoint/2010/main" val="464519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descr="https://timgsa.baidu.com/timg?image&amp;quality=80&amp;size=b10000_10000&amp;sec=1514424268&amp;di=de14c7f23c2e2f9c30149e5d5e344153&amp;src=http://www.ptm-biolab.com.cn/upload/image/image/20150515/20150515030506_27501.jpg">
            <a:extLst>
              <a:ext uri="{FF2B5EF4-FFF2-40B4-BE49-F238E27FC236}">
                <a16:creationId xmlns:a16="http://schemas.microsoft.com/office/drawing/2014/main" id="{BBEC2270-5C34-446E-8A95-2697D5DDF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494" y="2859879"/>
            <a:ext cx="6267011" cy="3998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直接连接符 14">
            <a:extLst>
              <a:ext uri="{FF2B5EF4-FFF2-40B4-BE49-F238E27FC236}">
                <a16:creationId xmlns:a16="http://schemas.microsoft.com/office/drawing/2014/main" id="{6B9AAF70-AD9B-4378-B930-15AE5871968A}"/>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971F783-7F62-40BA-AB3E-047670F7CE90}"/>
              </a:ext>
            </a:extLst>
          </p:cNvPr>
          <p:cNvSpPr txBox="1"/>
          <p:nvPr/>
        </p:nvSpPr>
        <p:spPr>
          <a:xfrm>
            <a:off x="502417" y="853713"/>
            <a:ext cx="8272674" cy="1208752"/>
          </a:xfrm>
          <a:prstGeom prst="rect">
            <a:avLst/>
          </a:prstGeom>
          <a:noFill/>
        </p:spPr>
        <p:txBody>
          <a:bodyPr wrap="square" lIns="91402" tIns="45700" rIns="91402" bIns="45700" rtlCol="0">
            <a:spAutoFit/>
          </a:bodyPr>
          <a:lstStyle/>
          <a:p>
            <a:pPr>
              <a:lnSpc>
                <a:spcPct val="150000"/>
              </a:lnSpc>
              <a:spcAft>
                <a:spcPts val="600"/>
              </a:spcAft>
            </a:pPr>
            <a:r>
              <a:rPr lang="en-US" altLang="zh-CN" sz="2400" b="1" dirty="0">
                <a:solidFill>
                  <a:srgbClr val="C00000"/>
                </a:solidFill>
                <a:latin typeface="Arial" panose="020B0604020202020204" pitchFamily="34" charset="0"/>
                <a:ea typeface="微软雅黑" panose="020B0503020204020204" pitchFamily="34" charset="-122"/>
                <a:cs typeface="Arial" panose="020B0604020202020204" pitchFamily="34" charset="0"/>
              </a:rPr>
              <a:t>2  </a:t>
            </a:r>
            <a:r>
              <a:rPr lang="zh-CN" altLang="en-US" sz="2400" b="1" dirty="0">
                <a:solidFill>
                  <a:srgbClr val="C00000"/>
                </a:solidFill>
                <a:latin typeface="Arial" panose="020B0604020202020204" pitchFamily="34" charset="0"/>
                <a:ea typeface="微软雅黑" panose="020B0503020204020204" pitchFamily="34" charset="-122"/>
                <a:cs typeface="Arial" panose="020B0604020202020204" pitchFamily="34" charset="0"/>
              </a:rPr>
              <a:t>电喷雾离子化质谱 </a:t>
            </a:r>
            <a:r>
              <a:rPr lang="en-US" altLang="zh-CN" sz="2400" b="1" dirty="0">
                <a:solidFill>
                  <a:srgbClr val="C00000"/>
                </a:solidFill>
                <a:latin typeface="Arial" panose="020B0604020202020204" pitchFamily="34" charset="0"/>
                <a:ea typeface="微软雅黑" panose="020B0503020204020204" pitchFamily="34" charset="-122"/>
                <a:cs typeface="Arial" panose="020B0604020202020204" pitchFamily="34" charset="0"/>
              </a:rPr>
              <a:t>(ESI-MS)</a:t>
            </a:r>
            <a:endParaRPr lang="en-US" altLang="zh-CN" sz="2400"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Aft>
                <a:spcPts val="600"/>
              </a:spcAft>
            </a:pPr>
            <a:endParaRPr lang="en-US" altLang="zh-CN" sz="2400"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20">
            <a:extLst>
              <a:ext uri="{FF2B5EF4-FFF2-40B4-BE49-F238E27FC236}">
                <a16:creationId xmlns:a16="http://schemas.microsoft.com/office/drawing/2014/main" id="{424CE035-4836-46F1-83D9-774FCF3A763F}"/>
              </a:ext>
            </a:extLst>
          </p:cNvPr>
          <p:cNvGrpSpPr/>
          <p:nvPr/>
        </p:nvGrpSpPr>
        <p:grpSpPr>
          <a:xfrm>
            <a:off x="251902" y="157386"/>
            <a:ext cx="887938" cy="585582"/>
            <a:chOff x="562441" y="531294"/>
            <a:chExt cx="2322326" cy="1531540"/>
          </a:xfrm>
        </p:grpSpPr>
        <p:sp>
          <p:nvSpPr>
            <p:cNvPr id="22" name="圆角矩形 65">
              <a:extLst>
                <a:ext uri="{FF2B5EF4-FFF2-40B4-BE49-F238E27FC236}">
                  <a16:creationId xmlns:a16="http://schemas.microsoft.com/office/drawing/2014/main" id="{B9685F63-8445-4EEF-8FE8-AEBF092F444B}"/>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3" name="圆角矩形 66">
              <a:extLst>
                <a:ext uri="{FF2B5EF4-FFF2-40B4-BE49-F238E27FC236}">
                  <a16:creationId xmlns:a16="http://schemas.microsoft.com/office/drawing/2014/main" id="{E7630209-41EF-4EFC-B6AE-91959B19587C}"/>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4" name="圆角矩形 67">
              <a:extLst>
                <a:ext uri="{FF2B5EF4-FFF2-40B4-BE49-F238E27FC236}">
                  <a16:creationId xmlns:a16="http://schemas.microsoft.com/office/drawing/2014/main" id="{08270F5F-6A80-4CEB-870D-7D9E97ACF39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65AA3006-AA75-4F1F-9E60-CE25797A40C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BF281D40-FEE1-4930-A25B-8472D3B775B4}"/>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FBF206B6-B469-4921-959A-0D008CF47AE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01</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nvGrpSpPr>
          <p:cNvPr id="42" name="组合 41">
            <a:extLst>
              <a:ext uri="{FF2B5EF4-FFF2-40B4-BE49-F238E27FC236}">
                <a16:creationId xmlns:a16="http://schemas.microsoft.com/office/drawing/2014/main" id="{F7033C92-3195-49FC-BB82-D629BD43B3AD}"/>
              </a:ext>
            </a:extLst>
          </p:cNvPr>
          <p:cNvGrpSpPr/>
          <p:nvPr/>
        </p:nvGrpSpPr>
        <p:grpSpPr>
          <a:xfrm>
            <a:off x="867999" y="1587135"/>
            <a:ext cx="7448141" cy="1091340"/>
            <a:chOff x="852488" y="1027113"/>
            <a:chExt cx="7408862" cy="958850"/>
          </a:xfrm>
        </p:grpSpPr>
        <p:sp>
          <p:nvSpPr>
            <p:cNvPr id="43" name="圆角矩形 27">
              <a:extLst>
                <a:ext uri="{FF2B5EF4-FFF2-40B4-BE49-F238E27FC236}">
                  <a16:creationId xmlns:a16="http://schemas.microsoft.com/office/drawing/2014/main" id="{C3E285F6-DCF7-4924-9358-347D520ECC58}"/>
                </a:ext>
              </a:extLst>
            </p:cNvPr>
            <p:cNvSpPr>
              <a:spLocks noChangeArrowheads="1"/>
            </p:cNvSpPr>
            <p:nvPr/>
          </p:nvSpPr>
          <p:spPr bwMode="auto">
            <a:xfrm>
              <a:off x="852488" y="1027113"/>
              <a:ext cx="7408862" cy="958850"/>
            </a:xfrm>
            <a:prstGeom prst="roundRect">
              <a:avLst>
                <a:gd name="adj" fmla="val 9000"/>
              </a:avLst>
            </a:prstGeom>
            <a:solidFill>
              <a:schemeClr val="accent5">
                <a:lumMod val="75000"/>
                <a:alpha val="80000"/>
              </a:schemeClr>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lt1"/>
                </a:solidFill>
                <a:latin typeface="+mn-lt"/>
                <a:ea typeface="微软雅黑" panose="020B0503020204020204" pitchFamily="34" charset="-122"/>
              </a:endParaRPr>
            </a:p>
          </p:txBody>
        </p:sp>
        <p:sp>
          <p:nvSpPr>
            <p:cNvPr id="44" name="矩形 28">
              <a:extLst>
                <a:ext uri="{FF2B5EF4-FFF2-40B4-BE49-F238E27FC236}">
                  <a16:creationId xmlns:a16="http://schemas.microsoft.com/office/drawing/2014/main" id="{4D7DE509-7AF7-454A-AA7D-B24D0153BF77}"/>
                </a:ext>
              </a:extLst>
            </p:cNvPr>
            <p:cNvSpPr>
              <a:spLocks noChangeArrowheads="1"/>
            </p:cNvSpPr>
            <p:nvPr/>
          </p:nvSpPr>
          <p:spPr bwMode="auto">
            <a:xfrm>
              <a:off x="1059189" y="1027113"/>
              <a:ext cx="7022774" cy="9588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48" name="文本框 47">
            <a:extLst>
              <a:ext uri="{FF2B5EF4-FFF2-40B4-BE49-F238E27FC236}">
                <a16:creationId xmlns:a16="http://schemas.microsoft.com/office/drawing/2014/main" id="{4AA6552D-72C4-416D-82D3-AD20F8D3928E}"/>
              </a:ext>
            </a:extLst>
          </p:cNvPr>
          <p:cNvSpPr txBox="1"/>
          <p:nvPr/>
        </p:nvSpPr>
        <p:spPr>
          <a:xfrm>
            <a:off x="1208724" y="1615139"/>
            <a:ext cx="6860060" cy="960735"/>
          </a:xfrm>
          <a:prstGeom prst="rect">
            <a:avLst/>
          </a:prstGeom>
          <a:noFill/>
        </p:spPr>
        <p:txBody>
          <a:bodyPr wrap="square" lIns="91402" tIns="45700" rIns="91402" bIns="45700" rtlCol="0">
            <a:spAutoFit/>
          </a:bodyPr>
          <a:lstStyle/>
          <a:p>
            <a:pPr>
              <a:lnSpc>
                <a:spcPct val="150000"/>
              </a:lnSpc>
              <a:spcAft>
                <a:spcPts val="600"/>
              </a:spcAft>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在喷射过程中利用电场完成多肽样品的离子化，根据其质荷比差异进行分离，并确定分子质量。</a:t>
            </a:r>
          </a:p>
        </p:txBody>
      </p:sp>
      <p:sp>
        <p:nvSpPr>
          <p:cNvPr id="31" name="矩形 30">
            <a:extLst>
              <a:ext uri="{FF2B5EF4-FFF2-40B4-BE49-F238E27FC236}">
                <a16:creationId xmlns:a16="http://schemas.microsoft.com/office/drawing/2014/main" id="{0A90B961-D7D6-4B34-8CCA-549BA7ACA3FF}"/>
              </a:ext>
            </a:extLst>
          </p:cNvPr>
          <p:cNvSpPr/>
          <p:nvPr/>
        </p:nvSpPr>
        <p:spPr>
          <a:xfrm>
            <a:off x="1350285" y="190285"/>
            <a:ext cx="6696064"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蛋白质组学概述</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rPr>
              <a:t>蛋白质组学的主要研究技术</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Tree>
    <p:extLst>
      <p:ext uri="{BB962C8B-B14F-4D97-AF65-F5344CB8AC3E}">
        <p14:creationId xmlns:p14="http://schemas.microsoft.com/office/powerpoint/2010/main" val="1090415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a:extLst>
              <a:ext uri="{FF2B5EF4-FFF2-40B4-BE49-F238E27FC236}">
                <a16:creationId xmlns:a16="http://schemas.microsoft.com/office/drawing/2014/main" id="{6B9AAF70-AD9B-4378-B930-15AE5871968A}"/>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971F783-7F62-40BA-AB3E-047670F7CE90}"/>
              </a:ext>
            </a:extLst>
          </p:cNvPr>
          <p:cNvSpPr txBox="1"/>
          <p:nvPr/>
        </p:nvSpPr>
        <p:spPr>
          <a:xfrm>
            <a:off x="502417" y="853713"/>
            <a:ext cx="8272674" cy="580375"/>
          </a:xfrm>
          <a:prstGeom prst="rect">
            <a:avLst/>
          </a:prstGeom>
          <a:noFill/>
        </p:spPr>
        <p:txBody>
          <a:bodyPr wrap="square" lIns="91402" tIns="45700" rIns="91402" bIns="45700" rtlCol="0">
            <a:spAutoFit/>
          </a:bodyPr>
          <a:lstStyle/>
          <a:p>
            <a:pPr>
              <a:lnSpc>
                <a:spcPct val="150000"/>
              </a:lnSpc>
              <a:spcAft>
                <a:spcPts val="600"/>
              </a:spcAft>
            </a:pPr>
            <a:r>
              <a:rPr lang="en-US" altLang="zh-CN" sz="2400" b="1" dirty="0">
                <a:solidFill>
                  <a:srgbClr val="C00000"/>
                </a:solidFill>
                <a:latin typeface="Arial" panose="020B0604020202020204" pitchFamily="34" charset="0"/>
                <a:ea typeface="微软雅黑" panose="020B0503020204020204" pitchFamily="34" charset="-122"/>
                <a:cs typeface="Arial" panose="020B0604020202020204" pitchFamily="34" charset="0"/>
              </a:rPr>
              <a:t>3  </a:t>
            </a:r>
            <a:r>
              <a:rPr lang="zh-CN" altLang="en-US" sz="2400" b="1" dirty="0">
                <a:solidFill>
                  <a:srgbClr val="C00000"/>
                </a:solidFill>
                <a:latin typeface="Arial" panose="020B0604020202020204" pitchFamily="34" charset="0"/>
                <a:ea typeface="微软雅黑" panose="020B0503020204020204" pitchFamily="34" charset="-122"/>
                <a:cs typeface="Arial" panose="020B0604020202020204" pitchFamily="34" charset="0"/>
              </a:rPr>
              <a:t>肽质量指纹谱 </a:t>
            </a:r>
            <a:r>
              <a:rPr lang="en-US" altLang="zh-CN" sz="2400" b="1" dirty="0">
                <a:solidFill>
                  <a:srgbClr val="C00000"/>
                </a:solidFill>
                <a:latin typeface="Arial" panose="020B0604020202020204" pitchFamily="34" charset="0"/>
                <a:ea typeface="微软雅黑" panose="020B0503020204020204" pitchFamily="34" charset="-122"/>
                <a:cs typeface="Arial" panose="020B0604020202020204" pitchFamily="34" charset="0"/>
              </a:rPr>
              <a:t>(PMF)</a:t>
            </a:r>
            <a:endParaRPr lang="en-US" altLang="zh-CN" sz="2400"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20">
            <a:extLst>
              <a:ext uri="{FF2B5EF4-FFF2-40B4-BE49-F238E27FC236}">
                <a16:creationId xmlns:a16="http://schemas.microsoft.com/office/drawing/2014/main" id="{424CE035-4836-46F1-83D9-774FCF3A763F}"/>
              </a:ext>
            </a:extLst>
          </p:cNvPr>
          <p:cNvGrpSpPr/>
          <p:nvPr/>
        </p:nvGrpSpPr>
        <p:grpSpPr>
          <a:xfrm>
            <a:off x="251902" y="157386"/>
            <a:ext cx="887938" cy="585582"/>
            <a:chOff x="562441" y="531294"/>
            <a:chExt cx="2322326" cy="1531540"/>
          </a:xfrm>
        </p:grpSpPr>
        <p:sp>
          <p:nvSpPr>
            <p:cNvPr id="22" name="圆角矩形 65">
              <a:extLst>
                <a:ext uri="{FF2B5EF4-FFF2-40B4-BE49-F238E27FC236}">
                  <a16:creationId xmlns:a16="http://schemas.microsoft.com/office/drawing/2014/main" id="{B9685F63-8445-4EEF-8FE8-AEBF092F444B}"/>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3" name="圆角矩形 66">
              <a:extLst>
                <a:ext uri="{FF2B5EF4-FFF2-40B4-BE49-F238E27FC236}">
                  <a16:creationId xmlns:a16="http://schemas.microsoft.com/office/drawing/2014/main" id="{E7630209-41EF-4EFC-B6AE-91959B19587C}"/>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4" name="圆角矩形 67">
              <a:extLst>
                <a:ext uri="{FF2B5EF4-FFF2-40B4-BE49-F238E27FC236}">
                  <a16:creationId xmlns:a16="http://schemas.microsoft.com/office/drawing/2014/main" id="{08270F5F-6A80-4CEB-870D-7D9E97ACF39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65AA3006-AA75-4F1F-9E60-CE25797A40C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BF281D40-FEE1-4930-A25B-8472D3B775B4}"/>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FBF206B6-B469-4921-959A-0D008CF47AE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01</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nvGrpSpPr>
          <p:cNvPr id="42" name="组合 41">
            <a:extLst>
              <a:ext uri="{FF2B5EF4-FFF2-40B4-BE49-F238E27FC236}">
                <a16:creationId xmlns:a16="http://schemas.microsoft.com/office/drawing/2014/main" id="{F7033C92-3195-49FC-BB82-D629BD43B3AD}"/>
              </a:ext>
            </a:extLst>
          </p:cNvPr>
          <p:cNvGrpSpPr/>
          <p:nvPr/>
        </p:nvGrpSpPr>
        <p:grpSpPr>
          <a:xfrm>
            <a:off x="867999" y="1587134"/>
            <a:ext cx="7448141" cy="2345729"/>
            <a:chOff x="852488" y="1027113"/>
            <a:chExt cx="7408862" cy="958850"/>
          </a:xfrm>
        </p:grpSpPr>
        <p:sp>
          <p:nvSpPr>
            <p:cNvPr id="43" name="圆角矩形 27">
              <a:extLst>
                <a:ext uri="{FF2B5EF4-FFF2-40B4-BE49-F238E27FC236}">
                  <a16:creationId xmlns:a16="http://schemas.microsoft.com/office/drawing/2014/main" id="{C3E285F6-DCF7-4924-9358-347D520ECC58}"/>
                </a:ext>
              </a:extLst>
            </p:cNvPr>
            <p:cNvSpPr>
              <a:spLocks noChangeArrowheads="1"/>
            </p:cNvSpPr>
            <p:nvPr/>
          </p:nvSpPr>
          <p:spPr bwMode="auto">
            <a:xfrm>
              <a:off x="852488" y="1027113"/>
              <a:ext cx="7408862" cy="958850"/>
            </a:xfrm>
            <a:prstGeom prst="roundRect">
              <a:avLst>
                <a:gd name="adj" fmla="val 9000"/>
              </a:avLst>
            </a:prstGeom>
            <a:solidFill>
              <a:schemeClr val="accent5">
                <a:lumMod val="75000"/>
                <a:alpha val="80000"/>
              </a:schemeClr>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lt1"/>
                </a:solidFill>
                <a:latin typeface="+mn-lt"/>
                <a:ea typeface="微软雅黑" panose="020B0503020204020204" pitchFamily="34" charset="-122"/>
              </a:endParaRPr>
            </a:p>
          </p:txBody>
        </p:sp>
        <p:sp>
          <p:nvSpPr>
            <p:cNvPr id="44" name="矩形 28">
              <a:extLst>
                <a:ext uri="{FF2B5EF4-FFF2-40B4-BE49-F238E27FC236}">
                  <a16:creationId xmlns:a16="http://schemas.microsoft.com/office/drawing/2014/main" id="{4D7DE509-7AF7-454A-AA7D-B24D0153BF77}"/>
                </a:ext>
              </a:extLst>
            </p:cNvPr>
            <p:cNvSpPr>
              <a:spLocks noChangeArrowheads="1"/>
            </p:cNvSpPr>
            <p:nvPr/>
          </p:nvSpPr>
          <p:spPr bwMode="auto">
            <a:xfrm>
              <a:off x="1059189" y="1027113"/>
              <a:ext cx="7022774" cy="9588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48" name="文本框 47">
            <a:extLst>
              <a:ext uri="{FF2B5EF4-FFF2-40B4-BE49-F238E27FC236}">
                <a16:creationId xmlns:a16="http://schemas.microsoft.com/office/drawing/2014/main" id="{4AA6552D-72C4-416D-82D3-AD20F8D3928E}"/>
              </a:ext>
            </a:extLst>
          </p:cNvPr>
          <p:cNvSpPr txBox="1"/>
          <p:nvPr/>
        </p:nvSpPr>
        <p:spPr>
          <a:xfrm>
            <a:off x="1208724" y="1615139"/>
            <a:ext cx="6860060" cy="2345730"/>
          </a:xfrm>
          <a:prstGeom prst="rect">
            <a:avLst/>
          </a:prstGeom>
          <a:noFill/>
        </p:spPr>
        <p:txBody>
          <a:bodyPr wrap="square" lIns="91402" tIns="45700" rIns="91402" bIns="45700" rtlCol="0">
            <a:spAutoFit/>
          </a:bodyPr>
          <a:lstStyle/>
          <a:p>
            <a:pPr>
              <a:lnSpc>
                <a:spcPct val="150000"/>
              </a:lnSpc>
              <a:spcAft>
                <a:spcPts val="600"/>
              </a:spcAft>
            </a:pPr>
            <a:r>
              <a:rPr lang="zh-CN" altLang="en-US" sz="20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肽质量指纹谱</a:t>
            </a:r>
            <a:r>
              <a:rPr lang="en-US" altLang="zh-CN" sz="20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(Peptide Mass Fingerprinting, PMF)</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是蛋白质被识别特异酶切位点的蛋白酶水解后得到的肽片段的质量图谱。由于每种蛋白的氨基酸序列（一级结构）都不同，当蛋白被水解后，产生的肽片段序列也各不相同，因此其肽质量指纹图也具有特征性。</a:t>
            </a:r>
          </a:p>
        </p:txBody>
      </p:sp>
      <p:sp>
        <p:nvSpPr>
          <p:cNvPr id="31" name="矩形 30">
            <a:extLst>
              <a:ext uri="{FF2B5EF4-FFF2-40B4-BE49-F238E27FC236}">
                <a16:creationId xmlns:a16="http://schemas.microsoft.com/office/drawing/2014/main" id="{0A90B961-D7D6-4B34-8CCA-549BA7ACA3FF}"/>
              </a:ext>
            </a:extLst>
          </p:cNvPr>
          <p:cNvSpPr/>
          <p:nvPr/>
        </p:nvSpPr>
        <p:spPr>
          <a:xfrm>
            <a:off x="1350285" y="190285"/>
            <a:ext cx="6696064"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蛋白质组学概述</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rPr>
              <a:t>蛋白质组学的主要研究技术</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4" name="组合 3">
            <a:extLst>
              <a:ext uri="{FF2B5EF4-FFF2-40B4-BE49-F238E27FC236}">
                <a16:creationId xmlns:a16="http://schemas.microsoft.com/office/drawing/2014/main" id="{67292451-BB73-47FA-9531-3896661581D9}"/>
              </a:ext>
            </a:extLst>
          </p:cNvPr>
          <p:cNvGrpSpPr/>
          <p:nvPr/>
        </p:nvGrpSpPr>
        <p:grpSpPr>
          <a:xfrm>
            <a:off x="1913206" y="4267630"/>
            <a:ext cx="4963844" cy="2400085"/>
            <a:chOff x="1913206" y="4267630"/>
            <a:chExt cx="4963844" cy="2400085"/>
          </a:xfrm>
        </p:grpSpPr>
        <p:pic>
          <p:nvPicPr>
            <p:cNvPr id="3" name="图片 2">
              <a:extLst>
                <a:ext uri="{FF2B5EF4-FFF2-40B4-BE49-F238E27FC236}">
                  <a16:creationId xmlns:a16="http://schemas.microsoft.com/office/drawing/2014/main" id="{E86AE1D0-F200-4DF7-BCF9-4C9744A765FD}"/>
                </a:ext>
              </a:extLst>
            </p:cNvPr>
            <p:cNvPicPr>
              <a:picLocks noChangeAspect="1"/>
            </p:cNvPicPr>
            <p:nvPr/>
          </p:nvPicPr>
          <p:blipFill rotWithShape="1">
            <a:blip r:embed="rId2">
              <a:extLst>
                <a:ext uri="{28A0092B-C50C-407E-A947-70E740481C1C}">
                  <a14:useLocalDpi xmlns:a14="http://schemas.microsoft.com/office/drawing/2010/main" val="0"/>
                </a:ext>
              </a:extLst>
            </a:blip>
            <a:srcRect r="505"/>
            <a:stretch/>
          </p:blipFill>
          <p:spPr>
            <a:xfrm>
              <a:off x="1913206" y="4267630"/>
              <a:ext cx="4963844" cy="2400085"/>
            </a:xfrm>
            <a:prstGeom prst="rect">
              <a:avLst/>
            </a:prstGeom>
          </p:spPr>
        </p:pic>
        <p:sp>
          <p:nvSpPr>
            <p:cNvPr id="18" name="矩形 17">
              <a:extLst>
                <a:ext uri="{FF2B5EF4-FFF2-40B4-BE49-F238E27FC236}">
                  <a16:creationId xmlns:a16="http://schemas.microsoft.com/office/drawing/2014/main" id="{0495B762-7C7C-464D-9DEF-7607001E01D0}"/>
                </a:ext>
              </a:extLst>
            </p:cNvPr>
            <p:cNvSpPr/>
            <p:nvPr/>
          </p:nvSpPr>
          <p:spPr>
            <a:xfrm>
              <a:off x="2007756" y="6508183"/>
              <a:ext cx="724030" cy="1595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38122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a:extLst>
              <a:ext uri="{FF2B5EF4-FFF2-40B4-BE49-F238E27FC236}">
                <a16:creationId xmlns:a16="http://schemas.microsoft.com/office/drawing/2014/main" id="{6B9AAF70-AD9B-4378-B930-15AE5871968A}"/>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971F783-7F62-40BA-AB3E-047670F7CE90}"/>
              </a:ext>
            </a:extLst>
          </p:cNvPr>
          <p:cNvSpPr txBox="1"/>
          <p:nvPr/>
        </p:nvSpPr>
        <p:spPr>
          <a:xfrm>
            <a:off x="502417" y="783373"/>
            <a:ext cx="3563146" cy="580375"/>
          </a:xfrm>
          <a:prstGeom prst="rect">
            <a:avLst/>
          </a:prstGeom>
          <a:noFill/>
        </p:spPr>
        <p:txBody>
          <a:bodyPr wrap="square" lIns="91402" tIns="45700" rIns="91402" bIns="45700" rtlCol="0">
            <a:spAutoFit/>
          </a:bodyPr>
          <a:lstStyle/>
          <a:p>
            <a:pPr>
              <a:lnSpc>
                <a:spcPct val="150000"/>
              </a:lnSpc>
              <a:spcAft>
                <a:spcPts val="600"/>
              </a:spcAft>
            </a:pP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传统的蛋白质组学分析</a:t>
            </a:r>
            <a:endPar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20">
            <a:extLst>
              <a:ext uri="{FF2B5EF4-FFF2-40B4-BE49-F238E27FC236}">
                <a16:creationId xmlns:a16="http://schemas.microsoft.com/office/drawing/2014/main" id="{424CE035-4836-46F1-83D9-774FCF3A763F}"/>
              </a:ext>
            </a:extLst>
          </p:cNvPr>
          <p:cNvGrpSpPr/>
          <p:nvPr/>
        </p:nvGrpSpPr>
        <p:grpSpPr>
          <a:xfrm>
            <a:off x="251902" y="157386"/>
            <a:ext cx="887938" cy="585582"/>
            <a:chOff x="562441" y="531294"/>
            <a:chExt cx="2322326" cy="1531540"/>
          </a:xfrm>
        </p:grpSpPr>
        <p:sp>
          <p:nvSpPr>
            <p:cNvPr id="22" name="圆角矩形 65">
              <a:extLst>
                <a:ext uri="{FF2B5EF4-FFF2-40B4-BE49-F238E27FC236}">
                  <a16:creationId xmlns:a16="http://schemas.microsoft.com/office/drawing/2014/main" id="{B9685F63-8445-4EEF-8FE8-AEBF092F444B}"/>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3" name="圆角矩形 66">
              <a:extLst>
                <a:ext uri="{FF2B5EF4-FFF2-40B4-BE49-F238E27FC236}">
                  <a16:creationId xmlns:a16="http://schemas.microsoft.com/office/drawing/2014/main" id="{E7630209-41EF-4EFC-B6AE-91959B19587C}"/>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4" name="圆角矩形 67">
              <a:extLst>
                <a:ext uri="{FF2B5EF4-FFF2-40B4-BE49-F238E27FC236}">
                  <a16:creationId xmlns:a16="http://schemas.microsoft.com/office/drawing/2014/main" id="{08270F5F-6A80-4CEB-870D-7D9E97ACF39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65AA3006-AA75-4F1F-9E60-CE25797A40C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BF281D40-FEE1-4930-A25B-8472D3B775B4}"/>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FBF206B6-B469-4921-959A-0D008CF47AE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01</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sp>
        <p:nvSpPr>
          <p:cNvPr id="31" name="矩形 30">
            <a:extLst>
              <a:ext uri="{FF2B5EF4-FFF2-40B4-BE49-F238E27FC236}">
                <a16:creationId xmlns:a16="http://schemas.microsoft.com/office/drawing/2014/main" id="{0A90B961-D7D6-4B34-8CCA-549BA7ACA3FF}"/>
              </a:ext>
            </a:extLst>
          </p:cNvPr>
          <p:cNvSpPr/>
          <p:nvPr/>
        </p:nvSpPr>
        <p:spPr>
          <a:xfrm>
            <a:off x="1350285" y="190285"/>
            <a:ext cx="6696064"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蛋白质组学概述</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rPr>
              <a:t>蛋白质组学的主要研究技术</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3" name="组合 2">
            <a:extLst>
              <a:ext uri="{FF2B5EF4-FFF2-40B4-BE49-F238E27FC236}">
                <a16:creationId xmlns:a16="http://schemas.microsoft.com/office/drawing/2014/main" id="{C1C75592-E197-4053-8EA2-286D1071A34A}"/>
              </a:ext>
            </a:extLst>
          </p:cNvPr>
          <p:cNvGrpSpPr/>
          <p:nvPr/>
        </p:nvGrpSpPr>
        <p:grpSpPr>
          <a:xfrm>
            <a:off x="-800580" y="1406696"/>
            <a:ext cx="9732285" cy="5365367"/>
            <a:chOff x="-294143" y="1363748"/>
            <a:chExt cx="9732285" cy="5365367"/>
          </a:xfrm>
        </p:grpSpPr>
        <p:sp>
          <p:nvSpPr>
            <p:cNvPr id="77" name="矩形: 圆角 76">
              <a:extLst>
                <a:ext uri="{FF2B5EF4-FFF2-40B4-BE49-F238E27FC236}">
                  <a16:creationId xmlns:a16="http://schemas.microsoft.com/office/drawing/2014/main" id="{DDC679DE-AE63-4B2E-A67D-FD40AE08CCAA}"/>
                </a:ext>
              </a:extLst>
            </p:cNvPr>
            <p:cNvSpPr/>
            <p:nvPr/>
          </p:nvSpPr>
          <p:spPr>
            <a:xfrm>
              <a:off x="6468206" y="1461823"/>
              <a:ext cx="1960904" cy="338441"/>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箭头连接符 64">
              <a:extLst>
                <a:ext uri="{FF2B5EF4-FFF2-40B4-BE49-F238E27FC236}">
                  <a16:creationId xmlns:a16="http://schemas.microsoft.com/office/drawing/2014/main" id="{4977BB80-2AE9-47C9-8BA7-4E19C745ABA3}"/>
                </a:ext>
              </a:extLst>
            </p:cNvPr>
            <p:cNvCxnSpPr>
              <a:cxnSpLocks/>
            </p:cNvCxnSpPr>
            <p:nvPr/>
          </p:nvCxnSpPr>
          <p:spPr>
            <a:xfrm flipH="1">
              <a:off x="2938015" y="3160305"/>
              <a:ext cx="1902549" cy="388162"/>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875B4A3D-698D-444B-8163-7C852084E704}"/>
                </a:ext>
              </a:extLst>
            </p:cNvPr>
            <p:cNvCxnSpPr>
              <a:cxnSpLocks/>
            </p:cNvCxnSpPr>
            <p:nvPr/>
          </p:nvCxnSpPr>
          <p:spPr>
            <a:xfrm>
              <a:off x="4579882" y="3193658"/>
              <a:ext cx="1765710" cy="353865"/>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871E7255-79C7-4484-AD38-C41DC1FA5841}"/>
                </a:ext>
              </a:extLst>
            </p:cNvPr>
            <p:cNvCxnSpPr>
              <a:cxnSpLocks/>
            </p:cNvCxnSpPr>
            <p:nvPr/>
          </p:nvCxnSpPr>
          <p:spPr>
            <a:xfrm>
              <a:off x="2938014" y="5170216"/>
              <a:ext cx="1714629" cy="41602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4D541066-4876-449B-B6E3-BB59E62851A8}"/>
                </a:ext>
              </a:extLst>
            </p:cNvPr>
            <p:cNvCxnSpPr>
              <a:cxnSpLocks/>
            </p:cNvCxnSpPr>
            <p:nvPr/>
          </p:nvCxnSpPr>
          <p:spPr>
            <a:xfrm flipH="1">
              <a:off x="4579882" y="5186229"/>
              <a:ext cx="1714629" cy="41602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矩形: 圆角 1">
              <a:extLst>
                <a:ext uri="{FF2B5EF4-FFF2-40B4-BE49-F238E27FC236}">
                  <a16:creationId xmlns:a16="http://schemas.microsoft.com/office/drawing/2014/main" id="{7E28C5B7-354C-4643-A881-08A3C8CACEEB}"/>
                </a:ext>
              </a:extLst>
            </p:cNvPr>
            <p:cNvSpPr/>
            <p:nvPr/>
          </p:nvSpPr>
          <p:spPr>
            <a:xfrm>
              <a:off x="3390315" y="1469588"/>
              <a:ext cx="2519397" cy="338441"/>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8143F175-E3A7-4A7E-9EC0-BAE44B0C25CE}"/>
                </a:ext>
              </a:extLst>
            </p:cNvPr>
            <p:cNvSpPr/>
            <p:nvPr/>
          </p:nvSpPr>
          <p:spPr>
            <a:xfrm>
              <a:off x="2641787" y="2153945"/>
              <a:ext cx="4101199" cy="338441"/>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圆角 53">
              <a:extLst>
                <a:ext uri="{FF2B5EF4-FFF2-40B4-BE49-F238E27FC236}">
                  <a16:creationId xmlns:a16="http://schemas.microsoft.com/office/drawing/2014/main" id="{1417C866-708A-44F7-9D83-33A5F4EAD6D7}"/>
                </a:ext>
              </a:extLst>
            </p:cNvPr>
            <p:cNvSpPr/>
            <p:nvPr/>
          </p:nvSpPr>
          <p:spPr>
            <a:xfrm>
              <a:off x="3195672" y="2865274"/>
              <a:ext cx="2965292" cy="338441"/>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圆角 54">
              <a:extLst>
                <a:ext uri="{FF2B5EF4-FFF2-40B4-BE49-F238E27FC236}">
                  <a16:creationId xmlns:a16="http://schemas.microsoft.com/office/drawing/2014/main" id="{39ACDFA1-6E94-4A9B-A740-6D7285338BA5}"/>
                </a:ext>
              </a:extLst>
            </p:cNvPr>
            <p:cNvSpPr/>
            <p:nvPr/>
          </p:nvSpPr>
          <p:spPr>
            <a:xfrm>
              <a:off x="1266012" y="3564863"/>
              <a:ext cx="3574552" cy="647874"/>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429B7FC5-19C9-4C5C-857D-93A13129CBBF}"/>
                </a:ext>
              </a:extLst>
            </p:cNvPr>
            <p:cNvSpPr/>
            <p:nvPr/>
          </p:nvSpPr>
          <p:spPr>
            <a:xfrm>
              <a:off x="5573113" y="3548467"/>
              <a:ext cx="1813705" cy="647874"/>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圆角 56">
              <a:extLst>
                <a:ext uri="{FF2B5EF4-FFF2-40B4-BE49-F238E27FC236}">
                  <a16:creationId xmlns:a16="http://schemas.microsoft.com/office/drawing/2014/main" id="{3327A2ED-53ED-43D6-B523-76551E2BF65C}"/>
                </a:ext>
              </a:extLst>
            </p:cNvPr>
            <p:cNvSpPr/>
            <p:nvPr/>
          </p:nvSpPr>
          <p:spPr>
            <a:xfrm>
              <a:off x="1434824" y="4606294"/>
              <a:ext cx="3068115" cy="647874"/>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圆角 57">
              <a:extLst>
                <a:ext uri="{FF2B5EF4-FFF2-40B4-BE49-F238E27FC236}">
                  <a16:creationId xmlns:a16="http://schemas.microsoft.com/office/drawing/2014/main" id="{A55B969C-69F2-4CB9-8695-EE8C2CA65BA4}"/>
                </a:ext>
              </a:extLst>
            </p:cNvPr>
            <p:cNvSpPr/>
            <p:nvPr/>
          </p:nvSpPr>
          <p:spPr>
            <a:xfrm>
              <a:off x="5573114" y="4592226"/>
              <a:ext cx="1926246" cy="647874"/>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圆角 58">
              <a:extLst>
                <a:ext uri="{FF2B5EF4-FFF2-40B4-BE49-F238E27FC236}">
                  <a16:creationId xmlns:a16="http://schemas.microsoft.com/office/drawing/2014/main" id="{FE48F733-733D-4EAB-A0B6-10569FC47ABA}"/>
                </a:ext>
              </a:extLst>
            </p:cNvPr>
            <p:cNvSpPr/>
            <p:nvPr/>
          </p:nvSpPr>
          <p:spPr>
            <a:xfrm>
              <a:off x="2733108" y="5619589"/>
              <a:ext cx="3574551" cy="338441"/>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圆角 59">
              <a:extLst>
                <a:ext uri="{FF2B5EF4-FFF2-40B4-BE49-F238E27FC236}">
                  <a16:creationId xmlns:a16="http://schemas.microsoft.com/office/drawing/2014/main" id="{D65CEF48-3149-497A-90CE-E523EC652310}"/>
                </a:ext>
              </a:extLst>
            </p:cNvPr>
            <p:cNvSpPr/>
            <p:nvPr/>
          </p:nvSpPr>
          <p:spPr>
            <a:xfrm>
              <a:off x="3883965" y="6322579"/>
              <a:ext cx="1392702" cy="338441"/>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Rectangle 3">
              <a:extLst>
                <a:ext uri="{FF2B5EF4-FFF2-40B4-BE49-F238E27FC236}">
                  <a16:creationId xmlns:a16="http://schemas.microsoft.com/office/drawing/2014/main" id="{70795072-11E5-4CDD-B46E-2FCB080AB48A}"/>
                </a:ext>
              </a:extLst>
            </p:cNvPr>
            <p:cNvSpPr txBox="1">
              <a:spLocks noChangeArrowheads="1"/>
            </p:cNvSpPr>
            <p:nvPr/>
          </p:nvSpPr>
          <p:spPr>
            <a:xfrm>
              <a:off x="-294143" y="1509144"/>
              <a:ext cx="9732285" cy="5105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Tx/>
                <a:buNone/>
              </a:pPr>
              <a:r>
                <a:rPr lang="zh-CN" altLang="en-US" sz="1800" dirty="0">
                  <a:solidFill>
                    <a:schemeClr val="accent5">
                      <a:lumMod val="75000"/>
                    </a:schemeClr>
                  </a:solidFill>
                  <a:latin typeface="仿宋_GB2312" pitchFamily="49" charset="-122"/>
                  <a:ea typeface="仿宋_GB2312" pitchFamily="49" charset="-122"/>
                </a:rPr>
                <a:t>                                                      </a:t>
              </a:r>
              <a:r>
                <a:rPr lang="zh-CN" altLang="en-US"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蛋白质样品用</a:t>
              </a:r>
              <a:r>
                <a:rPr lang="en-US" altLang="zh-CN"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2-DE</a:t>
              </a:r>
              <a:r>
                <a:rPr lang="zh-CN" altLang="en-US"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分离             </a:t>
              </a:r>
              <a:r>
                <a:rPr lang="en-US" altLang="zh-CN"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Edman</a:t>
              </a:r>
              <a:r>
                <a:rPr lang="zh-CN" altLang="en-US"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降解</a:t>
              </a:r>
              <a:r>
                <a:rPr lang="en-US" altLang="zh-CN"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p>
            <a:p>
              <a:pPr>
                <a:lnSpc>
                  <a:spcPct val="80000"/>
                </a:lnSpc>
                <a:buFontTx/>
                <a:buNone/>
              </a:pPr>
              <a:endParaRPr lang="zh-CN" altLang="en-US"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ct val="80000"/>
                </a:lnSpc>
                <a:buFontTx/>
                <a:buNone/>
              </a:pPr>
              <a:r>
                <a:rPr lang="zh-CN" altLang="en-US"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从凝胶上切下蛋白质点，并酶解蛋白质</a:t>
              </a:r>
            </a:p>
            <a:p>
              <a:pPr>
                <a:lnSpc>
                  <a:spcPct val="80000"/>
                </a:lnSpc>
                <a:buFontTx/>
                <a:buNone/>
              </a:pPr>
              <a:r>
                <a:rPr lang="zh-CN" altLang="en-US"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a:t>
              </a:r>
            </a:p>
            <a:p>
              <a:pPr>
                <a:lnSpc>
                  <a:spcPct val="80000"/>
                </a:lnSpc>
                <a:buFontTx/>
                <a:buNone/>
              </a:pPr>
              <a:r>
                <a:rPr lang="zh-CN" altLang="en-US"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单个蛋白质点的多肽混合物</a:t>
              </a:r>
            </a:p>
            <a:p>
              <a:pPr>
                <a:lnSpc>
                  <a:spcPct val="80000"/>
                </a:lnSpc>
                <a:buFontTx/>
                <a:buNone/>
              </a:pPr>
              <a:endParaRPr lang="zh-CN" altLang="en-US"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ct val="80000"/>
                </a:lnSpc>
                <a:buFontTx/>
                <a:buNone/>
              </a:pPr>
              <a:r>
                <a:rPr lang="zh-CN" altLang="en-US"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借助基质的激光解吸和离子化质谱               电喷离子化质谱</a:t>
              </a:r>
            </a:p>
            <a:p>
              <a:pPr>
                <a:lnSpc>
                  <a:spcPct val="80000"/>
                </a:lnSpc>
                <a:buFontTx/>
                <a:buNone/>
              </a:pPr>
              <a:r>
                <a:rPr lang="zh-CN" altLang="en-US"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a:t>
              </a:r>
              <a:r>
                <a:rPr lang="en-US" altLang="zh-CN"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MALDI-TOF MS)                             (EST-MS/MS)</a:t>
              </a:r>
            </a:p>
            <a:p>
              <a:pPr>
                <a:lnSpc>
                  <a:spcPct val="80000"/>
                </a:lnSpc>
                <a:buFontTx/>
                <a:buNone/>
              </a:pPr>
              <a:endParaRPr lang="en-US" altLang="zh-CN"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ct val="80000"/>
                </a:lnSpc>
                <a:buFontTx/>
                <a:buNone/>
              </a:pPr>
              <a:r>
                <a:rPr lang="zh-CN" altLang="en-US"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多肽质谱指纹                                </a:t>
              </a:r>
              <a:r>
                <a:rPr lang="en-US" altLang="zh-CN"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ESI-MS</a:t>
              </a:r>
              <a:r>
                <a:rPr lang="zh-CN" altLang="en-US"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序列标记</a:t>
              </a:r>
            </a:p>
            <a:p>
              <a:pPr>
                <a:lnSpc>
                  <a:spcPct val="80000"/>
                </a:lnSpc>
                <a:buFontTx/>
                <a:buNone/>
              </a:pPr>
              <a:r>
                <a:rPr lang="zh-CN" altLang="en-US"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a:t>
              </a:r>
              <a:r>
                <a:rPr lang="en-US" altLang="zh-CN"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peptide mass fingerprint</a:t>
              </a:r>
              <a:r>
                <a:rPr lang="zh-CN" altLang="en-US"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a:t>
              </a:r>
              <a:r>
                <a:rPr lang="en-US" altLang="zh-CN"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sequence tag</a:t>
              </a:r>
              <a:r>
                <a:rPr lang="zh-CN" altLang="en-US"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p>
            <a:p>
              <a:pPr>
                <a:lnSpc>
                  <a:spcPct val="80000"/>
                </a:lnSpc>
                <a:buFontTx/>
                <a:buNone/>
              </a:pPr>
              <a:endParaRPr lang="zh-CN" altLang="en-US"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ct val="80000"/>
                </a:lnSpc>
                <a:buFontTx/>
                <a:buNone/>
              </a:pPr>
              <a:r>
                <a:rPr lang="zh-CN" altLang="en-US"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利用生物信息学，进行数据库搜索</a:t>
              </a:r>
            </a:p>
            <a:p>
              <a:pPr>
                <a:lnSpc>
                  <a:spcPct val="80000"/>
                </a:lnSpc>
                <a:buFontTx/>
                <a:buNone/>
              </a:pPr>
              <a:endParaRPr lang="zh-CN" altLang="en-US"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ct val="80000"/>
                </a:lnSpc>
                <a:buFontTx/>
                <a:buNone/>
              </a:pPr>
              <a:r>
                <a:rPr lang="zh-CN" altLang="en-US"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确定蛋白质</a:t>
              </a:r>
            </a:p>
          </p:txBody>
        </p:sp>
        <p:cxnSp>
          <p:nvCxnSpPr>
            <p:cNvPr id="4" name="直接箭头连接符 3">
              <a:extLst>
                <a:ext uri="{FF2B5EF4-FFF2-40B4-BE49-F238E27FC236}">
                  <a16:creationId xmlns:a16="http://schemas.microsoft.com/office/drawing/2014/main" id="{C905789A-4274-49AF-93E1-54786F2C7A06}"/>
                </a:ext>
              </a:extLst>
            </p:cNvPr>
            <p:cNvCxnSpPr/>
            <p:nvPr/>
          </p:nvCxnSpPr>
          <p:spPr>
            <a:xfrm>
              <a:off x="4671755" y="1808029"/>
              <a:ext cx="0" cy="3459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972DC2F8-AD93-442B-9FA7-2E4DFF2F9E58}"/>
                </a:ext>
              </a:extLst>
            </p:cNvPr>
            <p:cNvCxnSpPr>
              <a:cxnSpLocks/>
            </p:cNvCxnSpPr>
            <p:nvPr/>
          </p:nvCxnSpPr>
          <p:spPr>
            <a:xfrm>
              <a:off x="4685823" y="2337233"/>
              <a:ext cx="0" cy="529205"/>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3FB8C416-D772-4283-B3A7-E8FA138A428F}"/>
                </a:ext>
              </a:extLst>
            </p:cNvPr>
            <p:cNvCxnSpPr>
              <a:cxnSpLocks/>
            </p:cNvCxnSpPr>
            <p:nvPr/>
          </p:nvCxnSpPr>
          <p:spPr>
            <a:xfrm>
              <a:off x="2938014" y="4196341"/>
              <a:ext cx="0" cy="4099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3F6301CC-095E-43D2-8AEC-C41E962DC529}"/>
                </a:ext>
              </a:extLst>
            </p:cNvPr>
            <p:cNvCxnSpPr>
              <a:cxnSpLocks/>
            </p:cNvCxnSpPr>
            <p:nvPr/>
          </p:nvCxnSpPr>
          <p:spPr>
            <a:xfrm>
              <a:off x="6551067" y="4196341"/>
              <a:ext cx="0" cy="4099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37365A76-C345-409C-A180-40F53C3EA2CB}"/>
                </a:ext>
              </a:extLst>
            </p:cNvPr>
            <p:cNvCxnSpPr>
              <a:cxnSpLocks/>
            </p:cNvCxnSpPr>
            <p:nvPr/>
          </p:nvCxnSpPr>
          <p:spPr>
            <a:xfrm>
              <a:off x="4628484" y="5958030"/>
              <a:ext cx="0" cy="3459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3BBDAD5C-7D64-4020-AEA0-0E5B2A4653EE}"/>
                </a:ext>
              </a:extLst>
            </p:cNvPr>
            <p:cNvCxnSpPr>
              <a:cxnSpLocks/>
            </p:cNvCxnSpPr>
            <p:nvPr/>
          </p:nvCxnSpPr>
          <p:spPr>
            <a:xfrm>
              <a:off x="5909712" y="1619838"/>
              <a:ext cx="570253" cy="0"/>
            </a:xfrm>
            <a:prstGeom prst="straightConnector1">
              <a:avLst/>
            </a:pr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BB3D4230-1A5C-4291-8465-1507D939F7F3}"/>
                </a:ext>
              </a:extLst>
            </p:cNvPr>
            <p:cNvSpPr/>
            <p:nvPr/>
          </p:nvSpPr>
          <p:spPr>
            <a:xfrm>
              <a:off x="1179325" y="1363748"/>
              <a:ext cx="7819532" cy="5365367"/>
            </a:xfrm>
            <a:prstGeom prst="roundRect">
              <a:avLst/>
            </a:prstGeom>
            <a:no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25859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a:extLst>
              <a:ext uri="{FF2B5EF4-FFF2-40B4-BE49-F238E27FC236}">
                <a16:creationId xmlns:a16="http://schemas.microsoft.com/office/drawing/2014/main" id="{6B9AAF70-AD9B-4378-B930-15AE5871968A}"/>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424CE035-4836-46F1-83D9-774FCF3A763F}"/>
              </a:ext>
            </a:extLst>
          </p:cNvPr>
          <p:cNvGrpSpPr/>
          <p:nvPr/>
        </p:nvGrpSpPr>
        <p:grpSpPr>
          <a:xfrm>
            <a:off x="251902" y="157386"/>
            <a:ext cx="887938" cy="585582"/>
            <a:chOff x="562441" y="531294"/>
            <a:chExt cx="2322326" cy="1531540"/>
          </a:xfrm>
        </p:grpSpPr>
        <p:sp>
          <p:nvSpPr>
            <p:cNvPr id="22" name="圆角矩形 65">
              <a:extLst>
                <a:ext uri="{FF2B5EF4-FFF2-40B4-BE49-F238E27FC236}">
                  <a16:creationId xmlns:a16="http://schemas.microsoft.com/office/drawing/2014/main" id="{B9685F63-8445-4EEF-8FE8-AEBF092F444B}"/>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3" name="圆角矩形 66">
              <a:extLst>
                <a:ext uri="{FF2B5EF4-FFF2-40B4-BE49-F238E27FC236}">
                  <a16:creationId xmlns:a16="http://schemas.microsoft.com/office/drawing/2014/main" id="{E7630209-41EF-4EFC-B6AE-91959B19587C}"/>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4" name="圆角矩形 67">
              <a:extLst>
                <a:ext uri="{FF2B5EF4-FFF2-40B4-BE49-F238E27FC236}">
                  <a16:creationId xmlns:a16="http://schemas.microsoft.com/office/drawing/2014/main" id="{08270F5F-6A80-4CEB-870D-7D9E97ACF39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65AA3006-AA75-4F1F-9E60-CE25797A40C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BF281D40-FEE1-4930-A25B-8472D3B775B4}"/>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FBF206B6-B469-4921-959A-0D008CF47AE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01</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sp>
        <p:nvSpPr>
          <p:cNvPr id="31" name="矩形 30">
            <a:extLst>
              <a:ext uri="{FF2B5EF4-FFF2-40B4-BE49-F238E27FC236}">
                <a16:creationId xmlns:a16="http://schemas.microsoft.com/office/drawing/2014/main" id="{0A90B961-D7D6-4B34-8CCA-549BA7ACA3FF}"/>
              </a:ext>
            </a:extLst>
          </p:cNvPr>
          <p:cNvSpPr/>
          <p:nvPr/>
        </p:nvSpPr>
        <p:spPr>
          <a:xfrm>
            <a:off x="1350285" y="190285"/>
            <a:ext cx="6696064"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蛋白质组学概述</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rPr>
              <a:t>蛋白质组学的主要研究技术</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3" name="矩形: 圆角 2">
            <a:extLst>
              <a:ext uri="{FF2B5EF4-FFF2-40B4-BE49-F238E27FC236}">
                <a16:creationId xmlns:a16="http://schemas.microsoft.com/office/drawing/2014/main" id="{B2DE47B6-F527-423C-A22F-0515C8354FC4}"/>
              </a:ext>
            </a:extLst>
          </p:cNvPr>
          <p:cNvSpPr/>
          <p:nvPr/>
        </p:nvSpPr>
        <p:spPr>
          <a:xfrm>
            <a:off x="475836" y="817560"/>
            <a:ext cx="8192327" cy="5911555"/>
          </a:xfrm>
          <a:prstGeom prst="roundRect">
            <a:avLst/>
          </a:prstGeom>
          <a:no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43051276-4E90-4CFB-A2FD-42550778CA05}"/>
              </a:ext>
            </a:extLst>
          </p:cNvPr>
          <p:cNvSpPr/>
          <p:nvPr/>
        </p:nvSpPr>
        <p:spPr>
          <a:xfrm>
            <a:off x="1124231" y="1152798"/>
            <a:ext cx="1617998" cy="810311"/>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生物学问题的提出</a:t>
            </a:r>
          </a:p>
        </p:txBody>
      </p:sp>
      <p:sp>
        <p:nvSpPr>
          <p:cNvPr id="14" name="矩形: 圆角 13">
            <a:extLst>
              <a:ext uri="{FF2B5EF4-FFF2-40B4-BE49-F238E27FC236}">
                <a16:creationId xmlns:a16="http://schemas.microsoft.com/office/drawing/2014/main" id="{D9BF2FC6-BFEC-4F2E-9ABC-F75D22B4762E}"/>
              </a:ext>
            </a:extLst>
          </p:cNvPr>
          <p:cNvSpPr/>
          <p:nvPr/>
        </p:nvSpPr>
        <p:spPr>
          <a:xfrm>
            <a:off x="3390623" y="1184961"/>
            <a:ext cx="1617998" cy="810311"/>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实验模型的设计</a:t>
            </a:r>
          </a:p>
        </p:txBody>
      </p:sp>
      <p:sp>
        <p:nvSpPr>
          <p:cNvPr id="16" name="矩形: 圆角 15">
            <a:extLst>
              <a:ext uri="{FF2B5EF4-FFF2-40B4-BE49-F238E27FC236}">
                <a16:creationId xmlns:a16="http://schemas.microsoft.com/office/drawing/2014/main" id="{01B7F862-2AC7-4ACB-9294-B6159D0C3EF8}"/>
              </a:ext>
            </a:extLst>
          </p:cNvPr>
          <p:cNvSpPr/>
          <p:nvPr/>
        </p:nvSpPr>
        <p:spPr>
          <a:xfrm>
            <a:off x="5753378" y="1167892"/>
            <a:ext cx="2098645" cy="810311"/>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实验组和对照组样品的制备</a:t>
            </a:r>
          </a:p>
        </p:txBody>
      </p:sp>
      <p:sp>
        <p:nvSpPr>
          <p:cNvPr id="17" name="矩形: 圆角 16">
            <a:extLst>
              <a:ext uri="{FF2B5EF4-FFF2-40B4-BE49-F238E27FC236}">
                <a16:creationId xmlns:a16="http://schemas.microsoft.com/office/drawing/2014/main" id="{83E21BB3-784E-446D-9FDD-84EE66A8E929}"/>
              </a:ext>
            </a:extLst>
          </p:cNvPr>
          <p:cNvSpPr/>
          <p:nvPr/>
        </p:nvSpPr>
        <p:spPr>
          <a:xfrm>
            <a:off x="4303239" y="2466972"/>
            <a:ext cx="4234376" cy="469602"/>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蛋白样品的</a:t>
            </a:r>
            <a:r>
              <a:rPr lang="en-US" altLang="zh-CN" sz="2000" b="1" dirty="0">
                <a:solidFill>
                  <a:schemeClr val="accent5">
                    <a:lumMod val="75000"/>
                  </a:schemeClr>
                </a:solidFill>
                <a:latin typeface="微软雅黑" panose="020B0503020204020204" pitchFamily="34" charset="-122"/>
                <a:ea typeface="微软雅黑" panose="020B0503020204020204" pitchFamily="34" charset="-122"/>
              </a:rPr>
              <a:t>IEF</a:t>
            </a: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和</a:t>
            </a:r>
            <a:r>
              <a:rPr lang="en-US" altLang="zh-CN" sz="2000" b="1" dirty="0">
                <a:solidFill>
                  <a:schemeClr val="accent5">
                    <a:lumMod val="75000"/>
                  </a:schemeClr>
                </a:solidFill>
                <a:latin typeface="微软雅黑" panose="020B0503020204020204" pitchFamily="34" charset="-122"/>
                <a:ea typeface="微软雅黑" panose="020B0503020204020204" pitchFamily="34" charset="-122"/>
              </a:rPr>
              <a:t>PAGE</a:t>
            </a: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电泳分离</a:t>
            </a:r>
          </a:p>
        </p:txBody>
      </p:sp>
      <p:sp>
        <p:nvSpPr>
          <p:cNvPr id="18" name="矩形: 圆角 17">
            <a:extLst>
              <a:ext uri="{FF2B5EF4-FFF2-40B4-BE49-F238E27FC236}">
                <a16:creationId xmlns:a16="http://schemas.microsoft.com/office/drawing/2014/main" id="{78E961FF-B6B6-4AD9-B1E5-0F891BED374D}"/>
              </a:ext>
            </a:extLst>
          </p:cNvPr>
          <p:cNvSpPr/>
          <p:nvPr/>
        </p:nvSpPr>
        <p:spPr>
          <a:xfrm>
            <a:off x="1644427" y="2318939"/>
            <a:ext cx="1798318" cy="810311"/>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感兴趣蛋白点的切取</a:t>
            </a:r>
          </a:p>
        </p:txBody>
      </p:sp>
      <p:sp>
        <p:nvSpPr>
          <p:cNvPr id="19" name="矩形: 圆角 18">
            <a:extLst>
              <a:ext uri="{FF2B5EF4-FFF2-40B4-BE49-F238E27FC236}">
                <a16:creationId xmlns:a16="http://schemas.microsoft.com/office/drawing/2014/main" id="{08C95524-B87C-4D16-AEA7-BF8E321942F3}"/>
              </a:ext>
            </a:extLst>
          </p:cNvPr>
          <p:cNvSpPr/>
          <p:nvPr/>
        </p:nvSpPr>
        <p:spPr>
          <a:xfrm>
            <a:off x="5299786" y="3686626"/>
            <a:ext cx="2617977" cy="469602"/>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图像扫描和初步分析</a:t>
            </a:r>
          </a:p>
        </p:txBody>
      </p:sp>
      <p:sp>
        <p:nvSpPr>
          <p:cNvPr id="20" name="矩形: 圆角 19">
            <a:extLst>
              <a:ext uri="{FF2B5EF4-FFF2-40B4-BE49-F238E27FC236}">
                <a16:creationId xmlns:a16="http://schemas.microsoft.com/office/drawing/2014/main" id="{84EA4425-88A7-483A-B248-6821E878F8FB}"/>
              </a:ext>
            </a:extLst>
          </p:cNvPr>
          <p:cNvSpPr/>
          <p:nvPr/>
        </p:nvSpPr>
        <p:spPr>
          <a:xfrm>
            <a:off x="5376097" y="4800244"/>
            <a:ext cx="2617977" cy="469602"/>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蛋白信息的初步获得</a:t>
            </a:r>
          </a:p>
        </p:txBody>
      </p:sp>
      <p:sp>
        <p:nvSpPr>
          <p:cNvPr id="28" name="矩形: 圆角 27">
            <a:extLst>
              <a:ext uri="{FF2B5EF4-FFF2-40B4-BE49-F238E27FC236}">
                <a16:creationId xmlns:a16="http://schemas.microsoft.com/office/drawing/2014/main" id="{A1A496C6-00B1-4B57-A5A2-A20E031ED5BF}"/>
              </a:ext>
            </a:extLst>
          </p:cNvPr>
          <p:cNvSpPr/>
          <p:nvPr/>
        </p:nvSpPr>
        <p:spPr>
          <a:xfrm>
            <a:off x="966475" y="3559290"/>
            <a:ext cx="3363140" cy="469602"/>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胰酶对脱色后蛋白质的消化</a:t>
            </a:r>
          </a:p>
        </p:txBody>
      </p:sp>
      <p:sp>
        <p:nvSpPr>
          <p:cNvPr id="29" name="矩形: 圆角 28">
            <a:extLst>
              <a:ext uri="{FF2B5EF4-FFF2-40B4-BE49-F238E27FC236}">
                <a16:creationId xmlns:a16="http://schemas.microsoft.com/office/drawing/2014/main" id="{C782F4BF-C0CE-415F-BF8B-E259D85DAADB}"/>
              </a:ext>
            </a:extLst>
          </p:cNvPr>
          <p:cNvSpPr/>
          <p:nvPr/>
        </p:nvSpPr>
        <p:spPr>
          <a:xfrm>
            <a:off x="731475" y="4381760"/>
            <a:ext cx="3945847" cy="469602"/>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质谱的多肽指纹图、微测序分析</a:t>
            </a:r>
          </a:p>
        </p:txBody>
      </p:sp>
      <p:sp>
        <p:nvSpPr>
          <p:cNvPr id="30" name="矩形: 圆角 29">
            <a:extLst>
              <a:ext uri="{FF2B5EF4-FFF2-40B4-BE49-F238E27FC236}">
                <a16:creationId xmlns:a16="http://schemas.microsoft.com/office/drawing/2014/main" id="{21C7F14F-07CF-4A4D-80AF-54586C985774}"/>
              </a:ext>
            </a:extLst>
          </p:cNvPr>
          <p:cNvSpPr/>
          <p:nvPr/>
        </p:nvSpPr>
        <p:spPr>
          <a:xfrm>
            <a:off x="635704" y="5183607"/>
            <a:ext cx="4109289" cy="469602"/>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质谱结果的生物信息学分析和比对</a:t>
            </a:r>
          </a:p>
        </p:txBody>
      </p:sp>
      <p:sp>
        <p:nvSpPr>
          <p:cNvPr id="32" name="矩形: 圆角 31">
            <a:extLst>
              <a:ext uri="{FF2B5EF4-FFF2-40B4-BE49-F238E27FC236}">
                <a16:creationId xmlns:a16="http://schemas.microsoft.com/office/drawing/2014/main" id="{A00612B3-6428-43C0-BEB3-E9CC4E8E0848}"/>
              </a:ext>
            </a:extLst>
          </p:cNvPr>
          <p:cNvSpPr/>
          <p:nvPr/>
        </p:nvSpPr>
        <p:spPr>
          <a:xfrm>
            <a:off x="1542913" y="6015562"/>
            <a:ext cx="2054645" cy="469602"/>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新蛋白质的发现</a:t>
            </a:r>
          </a:p>
        </p:txBody>
      </p:sp>
      <p:sp>
        <p:nvSpPr>
          <p:cNvPr id="34" name="矩形: 圆角 33">
            <a:extLst>
              <a:ext uri="{FF2B5EF4-FFF2-40B4-BE49-F238E27FC236}">
                <a16:creationId xmlns:a16="http://schemas.microsoft.com/office/drawing/2014/main" id="{07399A93-AE89-444B-A60F-1B7075453D3B}"/>
              </a:ext>
            </a:extLst>
          </p:cNvPr>
          <p:cNvSpPr/>
          <p:nvPr/>
        </p:nvSpPr>
        <p:spPr>
          <a:xfrm>
            <a:off x="5209738" y="6043698"/>
            <a:ext cx="2950696" cy="469602"/>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其他实验的进一步验证</a:t>
            </a:r>
          </a:p>
        </p:txBody>
      </p:sp>
      <p:cxnSp>
        <p:nvCxnSpPr>
          <p:cNvPr id="4" name="直接箭头连接符 3">
            <a:extLst>
              <a:ext uri="{FF2B5EF4-FFF2-40B4-BE49-F238E27FC236}">
                <a16:creationId xmlns:a16="http://schemas.microsoft.com/office/drawing/2014/main" id="{CE93DDB5-9BC4-4E18-B911-6EA97646CCE8}"/>
              </a:ext>
            </a:extLst>
          </p:cNvPr>
          <p:cNvCxnSpPr>
            <a:cxnSpLocks/>
            <a:stCxn id="13" idx="3"/>
            <a:endCxn id="14" idx="1"/>
          </p:cNvCxnSpPr>
          <p:nvPr/>
        </p:nvCxnSpPr>
        <p:spPr>
          <a:xfrm>
            <a:off x="2742229" y="1557954"/>
            <a:ext cx="648394" cy="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DF98239-E99D-462B-93D8-0729F1F8204C}"/>
              </a:ext>
            </a:extLst>
          </p:cNvPr>
          <p:cNvCxnSpPr>
            <a:cxnSpLocks/>
          </p:cNvCxnSpPr>
          <p:nvPr/>
        </p:nvCxnSpPr>
        <p:spPr>
          <a:xfrm>
            <a:off x="5020576" y="1537981"/>
            <a:ext cx="756000" cy="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D98563-6020-4CE9-BEC1-5EC5DADD111D}"/>
              </a:ext>
            </a:extLst>
          </p:cNvPr>
          <p:cNvCxnSpPr>
            <a:cxnSpLocks/>
          </p:cNvCxnSpPr>
          <p:nvPr/>
        </p:nvCxnSpPr>
        <p:spPr>
          <a:xfrm rot="5400000">
            <a:off x="2292843" y="3363250"/>
            <a:ext cx="468000" cy="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C314ED09-AAFD-4930-A824-285C5BF96E38}"/>
              </a:ext>
            </a:extLst>
          </p:cNvPr>
          <p:cNvCxnSpPr>
            <a:cxnSpLocks/>
          </p:cNvCxnSpPr>
          <p:nvPr/>
        </p:nvCxnSpPr>
        <p:spPr>
          <a:xfrm rot="5400000">
            <a:off x="2346843" y="4208892"/>
            <a:ext cx="360000" cy="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2FC9F678-3FE7-420B-A788-49879E4CF471}"/>
              </a:ext>
            </a:extLst>
          </p:cNvPr>
          <p:cNvCxnSpPr>
            <a:cxnSpLocks/>
          </p:cNvCxnSpPr>
          <p:nvPr/>
        </p:nvCxnSpPr>
        <p:spPr>
          <a:xfrm rot="5400000">
            <a:off x="2346843" y="5031362"/>
            <a:ext cx="360000" cy="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8F7E5910-9DA9-4ABE-9BB2-E0BA59811B96}"/>
              </a:ext>
            </a:extLst>
          </p:cNvPr>
          <p:cNvCxnSpPr>
            <a:cxnSpLocks/>
          </p:cNvCxnSpPr>
          <p:nvPr/>
        </p:nvCxnSpPr>
        <p:spPr>
          <a:xfrm rot="5400000">
            <a:off x="2367292" y="5849630"/>
            <a:ext cx="360000" cy="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AC4D684E-F237-4F83-919F-68FE55701B61}"/>
              </a:ext>
            </a:extLst>
          </p:cNvPr>
          <p:cNvCxnSpPr>
            <a:cxnSpLocks/>
          </p:cNvCxnSpPr>
          <p:nvPr/>
        </p:nvCxnSpPr>
        <p:spPr>
          <a:xfrm>
            <a:off x="3597558" y="6250363"/>
            <a:ext cx="1620000" cy="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81F73EC8-9D1C-4299-9531-F6118B429787}"/>
              </a:ext>
            </a:extLst>
          </p:cNvPr>
          <p:cNvCxnSpPr>
            <a:cxnSpLocks/>
          </p:cNvCxnSpPr>
          <p:nvPr/>
        </p:nvCxnSpPr>
        <p:spPr>
          <a:xfrm rot="5400000">
            <a:off x="6568700" y="2232972"/>
            <a:ext cx="468000" cy="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ADB22A86-B32A-490E-8329-F98C3F5862F3}"/>
              </a:ext>
            </a:extLst>
          </p:cNvPr>
          <p:cNvCxnSpPr>
            <a:cxnSpLocks/>
          </p:cNvCxnSpPr>
          <p:nvPr/>
        </p:nvCxnSpPr>
        <p:spPr>
          <a:xfrm rot="5400000">
            <a:off x="6424700" y="3314574"/>
            <a:ext cx="756000" cy="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0C4129B6-8EFA-4C9B-A161-3036FF759ADF}"/>
              </a:ext>
            </a:extLst>
          </p:cNvPr>
          <p:cNvCxnSpPr>
            <a:cxnSpLocks/>
          </p:cNvCxnSpPr>
          <p:nvPr/>
        </p:nvCxnSpPr>
        <p:spPr>
          <a:xfrm rot="5400000">
            <a:off x="6484360" y="4480228"/>
            <a:ext cx="648000" cy="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2D7F4FB3-BA6A-4D49-8F54-89CE8E529FA9}"/>
              </a:ext>
            </a:extLst>
          </p:cNvPr>
          <p:cNvCxnSpPr>
            <a:cxnSpLocks/>
          </p:cNvCxnSpPr>
          <p:nvPr/>
        </p:nvCxnSpPr>
        <p:spPr>
          <a:xfrm rot="5400000">
            <a:off x="6418021" y="5665846"/>
            <a:ext cx="792000" cy="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563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a:extLst>
              <a:ext uri="{FF2B5EF4-FFF2-40B4-BE49-F238E27FC236}">
                <a16:creationId xmlns:a16="http://schemas.microsoft.com/office/drawing/2014/main" id="{6B9AAF70-AD9B-4378-B930-15AE5871968A}"/>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971F783-7F62-40BA-AB3E-047670F7CE90}"/>
              </a:ext>
            </a:extLst>
          </p:cNvPr>
          <p:cNvSpPr txBox="1"/>
          <p:nvPr/>
        </p:nvSpPr>
        <p:spPr>
          <a:xfrm>
            <a:off x="871326" y="905097"/>
            <a:ext cx="7401351" cy="661807"/>
          </a:xfrm>
          <a:prstGeom prst="rect">
            <a:avLst/>
          </a:prstGeom>
          <a:noFill/>
        </p:spPr>
        <p:txBody>
          <a:bodyPr wrap="square" lIns="91402" tIns="45700" rIns="91402" bIns="45700" rtlCol="0">
            <a:spAutoFit/>
          </a:bodyPr>
          <a:lstStyle/>
          <a:p>
            <a:pPr indent="-342900">
              <a:lnSpc>
                <a:spcPct val="150000"/>
              </a:lnSpc>
              <a:spcAft>
                <a:spcPts val="600"/>
              </a:spcAft>
              <a:buFont typeface="Wingdings" panose="05000000000000000000" pitchFamily="2" charset="2"/>
              <a:buChar char="Ø"/>
            </a:pP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蛋白质芯片</a:t>
            </a:r>
            <a:endParaRPr lang="en-US" altLang="zh-CN" sz="2000"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20">
            <a:extLst>
              <a:ext uri="{FF2B5EF4-FFF2-40B4-BE49-F238E27FC236}">
                <a16:creationId xmlns:a16="http://schemas.microsoft.com/office/drawing/2014/main" id="{424CE035-4836-46F1-83D9-774FCF3A763F}"/>
              </a:ext>
            </a:extLst>
          </p:cNvPr>
          <p:cNvGrpSpPr/>
          <p:nvPr/>
        </p:nvGrpSpPr>
        <p:grpSpPr>
          <a:xfrm>
            <a:off x="251902" y="157386"/>
            <a:ext cx="887938" cy="585582"/>
            <a:chOff x="562441" y="531294"/>
            <a:chExt cx="2322326" cy="1531540"/>
          </a:xfrm>
        </p:grpSpPr>
        <p:sp>
          <p:nvSpPr>
            <p:cNvPr id="22" name="圆角矩形 65">
              <a:extLst>
                <a:ext uri="{FF2B5EF4-FFF2-40B4-BE49-F238E27FC236}">
                  <a16:creationId xmlns:a16="http://schemas.microsoft.com/office/drawing/2014/main" id="{B9685F63-8445-4EEF-8FE8-AEBF092F444B}"/>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3" name="圆角矩形 66">
              <a:extLst>
                <a:ext uri="{FF2B5EF4-FFF2-40B4-BE49-F238E27FC236}">
                  <a16:creationId xmlns:a16="http://schemas.microsoft.com/office/drawing/2014/main" id="{E7630209-41EF-4EFC-B6AE-91959B19587C}"/>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4" name="圆角矩形 67">
              <a:extLst>
                <a:ext uri="{FF2B5EF4-FFF2-40B4-BE49-F238E27FC236}">
                  <a16:creationId xmlns:a16="http://schemas.microsoft.com/office/drawing/2014/main" id="{08270F5F-6A80-4CEB-870D-7D9E97ACF39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65AA3006-AA75-4F1F-9E60-CE25797A40C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BF281D40-FEE1-4930-A25B-8472D3B775B4}"/>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FBF206B6-B469-4921-959A-0D008CF47AE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01</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nvGrpSpPr>
          <p:cNvPr id="42" name="组合 41">
            <a:extLst>
              <a:ext uri="{FF2B5EF4-FFF2-40B4-BE49-F238E27FC236}">
                <a16:creationId xmlns:a16="http://schemas.microsoft.com/office/drawing/2014/main" id="{F7033C92-3195-49FC-BB82-D629BD43B3AD}"/>
              </a:ext>
            </a:extLst>
          </p:cNvPr>
          <p:cNvGrpSpPr/>
          <p:nvPr/>
        </p:nvGrpSpPr>
        <p:grpSpPr>
          <a:xfrm>
            <a:off x="916376" y="1771795"/>
            <a:ext cx="7448141" cy="4895920"/>
            <a:chOff x="852488" y="1027113"/>
            <a:chExt cx="7408862" cy="958850"/>
          </a:xfrm>
        </p:grpSpPr>
        <p:sp>
          <p:nvSpPr>
            <p:cNvPr id="43" name="圆角矩形 27">
              <a:extLst>
                <a:ext uri="{FF2B5EF4-FFF2-40B4-BE49-F238E27FC236}">
                  <a16:creationId xmlns:a16="http://schemas.microsoft.com/office/drawing/2014/main" id="{C3E285F6-DCF7-4924-9358-347D520ECC58}"/>
                </a:ext>
              </a:extLst>
            </p:cNvPr>
            <p:cNvSpPr>
              <a:spLocks noChangeArrowheads="1"/>
            </p:cNvSpPr>
            <p:nvPr/>
          </p:nvSpPr>
          <p:spPr bwMode="auto">
            <a:xfrm>
              <a:off x="852488" y="1027113"/>
              <a:ext cx="7408862" cy="958850"/>
            </a:xfrm>
            <a:prstGeom prst="roundRect">
              <a:avLst>
                <a:gd name="adj" fmla="val 9000"/>
              </a:avLst>
            </a:prstGeom>
            <a:solidFill>
              <a:schemeClr val="accent5">
                <a:lumMod val="75000"/>
                <a:alpha val="80000"/>
              </a:schemeClr>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lt1"/>
                </a:solidFill>
                <a:latin typeface="+mn-lt"/>
                <a:ea typeface="微软雅黑" panose="020B0503020204020204" pitchFamily="34" charset="-122"/>
              </a:endParaRPr>
            </a:p>
          </p:txBody>
        </p:sp>
        <p:sp>
          <p:nvSpPr>
            <p:cNvPr id="44" name="矩形 28">
              <a:extLst>
                <a:ext uri="{FF2B5EF4-FFF2-40B4-BE49-F238E27FC236}">
                  <a16:creationId xmlns:a16="http://schemas.microsoft.com/office/drawing/2014/main" id="{4D7DE509-7AF7-454A-AA7D-B24D0153BF77}"/>
                </a:ext>
              </a:extLst>
            </p:cNvPr>
            <p:cNvSpPr>
              <a:spLocks noChangeArrowheads="1"/>
            </p:cNvSpPr>
            <p:nvPr/>
          </p:nvSpPr>
          <p:spPr bwMode="auto">
            <a:xfrm>
              <a:off x="1059189" y="1027113"/>
              <a:ext cx="7022774" cy="9588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48" name="文本框 47">
            <a:extLst>
              <a:ext uri="{FF2B5EF4-FFF2-40B4-BE49-F238E27FC236}">
                <a16:creationId xmlns:a16="http://schemas.microsoft.com/office/drawing/2014/main" id="{4AA6552D-72C4-416D-82D3-AD20F8D3928E}"/>
              </a:ext>
            </a:extLst>
          </p:cNvPr>
          <p:cNvSpPr txBox="1"/>
          <p:nvPr/>
        </p:nvSpPr>
        <p:spPr>
          <a:xfrm>
            <a:off x="1224146" y="1787905"/>
            <a:ext cx="6860060" cy="5267492"/>
          </a:xfrm>
          <a:prstGeom prst="rect">
            <a:avLst/>
          </a:prstGeom>
          <a:noFill/>
        </p:spPr>
        <p:txBody>
          <a:bodyPr wrap="square" lIns="91402" tIns="45700" rIns="91402" bIns="45700" rtlCol="0">
            <a:spAutoFit/>
          </a:bodyPr>
          <a:lstStyle/>
          <a:p>
            <a:pPr>
              <a:lnSpc>
                <a:spcPct val="150000"/>
              </a:lnSpc>
              <a:spcAft>
                <a:spcPts val="600"/>
              </a:spcAft>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蛋白质芯片</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(protein chi)</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是一种高通量的蛋白功能分析技术，可用于蛋白质表达谱分析，研究蛋白质与蛋白质的相互作用，甚至</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DNA-</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蛋白质、</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蛋白质的相互作用，筛选药物作用的蛋白靶点等。</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Aft>
                <a:spcPts val="600"/>
              </a:spcAft>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蛋白芯片技术的</a:t>
            </a:r>
            <a:r>
              <a:rPr lang="zh-CN" altLang="en-US" sz="20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研究对象</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是蛋白质，其</a:t>
            </a:r>
            <a:r>
              <a:rPr lang="zh-CN" altLang="en-US" sz="20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原理</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是对固相载体进行特殊的化学处理，再将已知的蛋白分子产物固定其上</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如酶、抗原、抗体、受体、配体、细胞因子等</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，根据这些生物分子的特性，捕获能与之特异性结合的待测蛋白</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存在于血清、血浆、淋巴、间质液、尿液、渗出液、细胞溶解液、分泌液等</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，经洗涤、纯化，再进行确认和生化分析。</a:t>
            </a:r>
          </a:p>
          <a:p>
            <a:pPr>
              <a:lnSpc>
                <a:spcPct val="150000"/>
              </a:lnSpc>
              <a:spcAft>
                <a:spcPts val="600"/>
              </a:spcAft>
            </a:pPr>
            <a:endPar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1" name="矩形 30">
            <a:extLst>
              <a:ext uri="{FF2B5EF4-FFF2-40B4-BE49-F238E27FC236}">
                <a16:creationId xmlns:a16="http://schemas.microsoft.com/office/drawing/2014/main" id="{0A90B961-D7D6-4B34-8CCA-549BA7ACA3FF}"/>
              </a:ext>
            </a:extLst>
          </p:cNvPr>
          <p:cNvSpPr/>
          <p:nvPr/>
        </p:nvSpPr>
        <p:spPr>
          <a:xfrm>
            <a:off x="1350285" y="190285"/>
            <a:ext cx="6696064"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蛋白质组学概述</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rPr>
              <a:t>蛋白质组学的主要研究技术</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Tree>
    <p:extLst>
      <p:ext uri="{BB962C8B-B14F-4D97-AF65-F5344CB8AC3E}">
        <p14:creationId xmlns:p14="http://schemas.microsoft.com/office/powerpoint/2010/main" val="1244099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a:extLst>
              <a:ext uri="{FF2B5EF4-FFF2-40B4-BE49-F238E27FC236}">
                <a16:creationId xmlns:a16="http://schemas.microsoft.com/office/drawing/2014/main" id="{3EFF144C-E8BD-4399-8747-F138679FBDE2}"/>
              </a:ext>
            </a:extLst>
          </p:cNvPr>
          <p:cNvPicPr>
            <a:picLocks noChangeAspect="1"/>
          </p:cNvPicPr>
          <p:nvPr/>
        </p:nvPicPr>
        <p:blipFill>
          <a:blip r:embed="rId2"/>
          <a:stretch>
            <a:fillRect/>
          </a:stretch>
        </p:blipFill>
        <p:spPr>
          <a:xfrm>
            <a:off x="-717452" y="5761998"/>
            <a:ext cx="10185008" cy="2192003"/>
          </a:xfrm>
          <a:prstGeom prst="rect">
            <a:avLst/>
          </a:prstGeom>
        </p:spPr>
      </p:pic>
      <p:sp>
        <p:nvSpPr>
          <p:cNvPr id="56" name="TextBox 11">
            <a:extLst>
              <a:ext uri="{FF2B5EF4-FFF2-40B4-BE49-F238E27FC236}">
                <a16:creationId xmlns:a16="http://schemas.microsoft.com/office/drawing/2014/main" id="{EAD362B6-36EB-4854-8D25-9F6C6330347A}"/>
              </a:ext>
            </a:extLst>
          </p:cNvPr>
          <p:cNvSpPr txBox="1"/>
          <p:nvPr/>
        </p:nvSpPr>
        <p:spPr>
          <a:xfrm>
            <a:off x="2361127" y="1788421"/>
            <a:ext cx="4676280" cy="2085507"/>
          </a:xfrm>
          <a:prstGeom prst="rect">
            <a:avLst/>
          </a:prstGeom>
          <a:noFill/>
        </p:spPr>
        <p:txBody>
          <a:bodyPr wrap="none" rtlCol="0">
            <a:spAutoFit/>
          </a:bodyPr>
          <a:lstStyle/>
          <a:p>
            <a:pPr marL="0" lvl="1" algn="ctr">
              <a:lnSpc>
                <a:spcPct val="150000"/>
              </a:lnSpc>
            </a:pPr>
            <a:r>
              <a:rPr lang="zh-CN" altLang="en-US" sz="4400" b="1" dirty="0">
                <a:solidFill>
                  <a:schemeClr val="accent1"/>
                </a:solidFill>
                <a:latin typeface="微软雅黑" panose="020B0503020204020204" pitchFamily="34" charset="-122"/>
                <a:ea typeface="微软雅黑" panose="020B0503020204020204" pitchFamily="34" charset="-122"/>
              </a:rPr>
              <a:t>第一节  </a:t>
            </a:r>
          </a:p>
          <a:p>
            <a:pPr marL="0" lvl="1">
              <a:lnSpc>
                <a:spcPct val="150000"/>
              </a:lnSpc>
            </a:pPr>
            <a:r>
              <a:rPr lang="zh-CN" altLang="en-US" sz="4800" b="1" dirty="0">
                <a:solidFill>
                  <a:schemeClr val="accent1"/>
                </a:solidFill>
                <a:latin typeface="微软雅黑" panose="020B0503020204020204" pitchFamily="34" charset="-122"/>
                <a:ea typeface="微软雅黑" panose="020B0503020204020204" pitchFamily="34" charset="-122"/>
              </a:rPr>
              <a:t>蛋白质组学概述 </a:t>
            </a:r>
            <a:endParaRPr lang="zh-CN" altLang="en-US" sz="4000" b="1" dirty="0">
              <a:solidFill>
                <a:schemeClr val="accent1"/>
              </a:solidFill>
              <a:latin typeface="微软雅黑" panose="020B0503020204020204" pitchFamily="34" charset="-122"/>
              <a:ea typeface="微软雅黑" panose="020B0503020204020204" pitchFamily="34" charset="-122"/>
            </a:endParaRPr>
          </a:p>
        </p:txBody>
      </p:sp>
      <p:pic>
        <p:nvPicPr>
          <p:cNvPr id="59" name="图片 58">
            <a:extLst>
              <a:ext uri="{FF2B5EF4-FFF2-40B4-BE49-F238E27FC236}">
                <a16:creationId xmlns:a16="http://schemas.microsoft.com/office/drawing/2014/main" id="{6025AC6A-4A34-4C11-830C-28BD40BF8CB2}"/>
              </a:ext>
            </a:extLst>
          </p:cNvPr>
          <p:cNvPicPr>
            <a:picLocks noChangeAspect="1"/>
          </p:cNvPicPr>
          <p:nvPr/>
        </p:nvPicPr>
        <p:blipFill rotWithShape="1">
          <a:blip r:embed="rId3">
            <a:extLst>
              <a:ext uri="{28A0092B-C50C-407E-A947-70E740481C1C}">
                <a14:useLocalDpi xmlns:a14="http://schemas.microsoft.com/office/drawing/2010/main" val="0"/>
              </a:ext>
            </a:extLst>
          </a:blip>
          <a:srcRect l="2433"/>
          <a:stretch/>
        </p:blipFill>
        <p:spPr>
          <a:xfrm>
            <a:off x="120460" y="72574"/>
            <a:ext cx="2780263" cy="623544"/>
          </a:xfrm>
          <a:prstGeom prst="rect">
            <a:avLst/>
          </a:prstGeom>
        </p:spPr>
      </p:pic>
    </p:spTree>
    <p:extLst>
      <p:ext uri="{BB962C8B-B14F-4D97-AF65-F5344CB8AC3E}">
        <p14:creationId xmlns:p14="http://schemas.microsoft.com/office/powerpoint/2010/main" val="2809897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酵双杂系分蛋作原">
            <a:extLst>
              <a:ext uri="{FF2B5EF4-FFF2-40B4-BE49-F238E27FC236}">
                <a16:creationId xmlns:a16="http://schemas.microsoft.com/office/drawing/2014/main" id="{D8E66C44-BB92-4E54-A073-0EE10E06FC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528" y="3868619"/>
            <a:ext cx="3744944" cy="29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直接连接符 14">
            <a:extLst>
              <a:ext uri="{FF2B5EF4-FFF2-40B4-BE49-F238E27FC236}">
                <a16:creationId xmlns:a16="http://schemas.microsoft.com/office/drawing/2014/main" id="{6B9AAF70-AD9B-4378-B930-15AE5871968A}"/>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971F783-7F62-40BA-AB3E-047670F7CE90}"/>
              </a:ext>
            </a:extLst>
          </p:cNvPr>
          <p:cNvSpPr txBox="1"/>
          <p:nvPr/>
        </p:nvSpPr>
        <p:spPr>
          <a:xfrm>
            <a:off x="871326" y="905097"/>
            <a:ext cx="7401351" cy="661807"/>
          </a:xfrm>
          <a:prstGeom prst="rect">
            <a:avLst/>
          </a:prstGeom>
          <a:noFill/>
        </p:spPr>
        <p:txBody>
          <a:bodyPr wrap="square" lIns="91402" tIns="45700" rIns="91402" bIns="45700" rtlCol="0">
            <a:spAutoFit/>
          </a:bodyPr>
          <a:lstStyle/>
          <a:p>
            <a:pPr indent="-342900">
              <a:lnSpc>
                <a:spcPct val="150000"/>
              </a:lnSpc>
              <a:spcAft>
                <a:spcPts val="600"/>
              </a:spcAft>
              <a:buFont typeface="Wingdings" panose="05000000000000000000" pitchFamily="2" charset="2"/>
              <a:buChar char="Ø"/>
            </a:pP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酵母双杂交</a:t>
            </a:r>
            <a:endParaRPr lang="en-US" altLang="zh-CN" sz="2000"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20">
            <a:extLst>
              <a:ext uri="{FF2B5EF4-FFF2-40B4-BE49-F238E27FC236}">
                <a16:creationId xmlns:a16="http://schemas.microsoft.com/office/drawing/2014/main" id="{424CE035-4836-46F1-83D9-774FCF3A763F}"/>
              </a:ext>
            </a:extLst>
          </p:cNvPr>
          <p:cNvGrpSpPr/>
          <p:nvPr/>
        </p:nvGrpSpPr>
        <p:grpSpPr>
          <a:xfrm>
            <a:off x="251902" y="157386"/>
            <a:ext cx="887938" cy="585582"/>
            <a:chOff x="562441" y="531294"/>
            <a:chExt cx="2322326" cy="1531540"/>
          </a:xfrm>
        </p:grpSpPr>
        <p:sp>
          <p:nvSpPr>
            <p:cNvPr id="22" name="圆角矩形 65">
              <a:extLst>
                <a:ext uri="{FF2B5EF4-FFF2-40B4-BE49-F238E27FC236}">
                  <a16:creationId xmlns:a16="http://schemas.microsoft.com/office/drawing/2014/main" id="{B9685F63-8445-4EEF-8FE8-AEBF092F444B}"/>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3" name="圆角矩形 66">
              <a:extLst>
                <a:ext uri="{FF2B5EF4-FFF2-40B4-BE49-F238E27FC236}">
                  <a16:creationId xmlns:a16="http://schemas.microsoft.com/office/drawing/2014/main" id="{E7630209-41EF-4EFC-B6AE-91959B19587C}"/>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4" name="圆角矩形 67">
              <a:extLst>
                <a:ext uri="{FF2B5EF4-FFF2-40B4-BE49-F238E27FC236}">
                  <a16:creationId xmlns:a16="http://schemas.microsoft.com/office/drawing/2014/main" id="{08270F5F-6A80-4CEB-870D-7D9E97ACF39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65AA3006-AA75-4F1F-9E60-CE25797A40C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BF281D40-FEE1-4930-A25B-8472D3B775B4}"/>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FBF206B6-B469-4921-959A-0D008CF47AE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01</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nvGrpSpPr>
          <p:cNvPr id="42" name="组合 41">
            <a:extLst>
              <a:ext uri="{FF2B5EF4-FFF2-40B4-BE49-F238E27FC236}">
                <a16:creationId xmlns:a16="http://schemas.microsoft.com/office/drawing/2014/main" id="{F7033C92-3195-49FC-BB82-D629BD43B3AD}"/>
              </a:ext>
            </a:extLst>
          </p:cNvPr>
          <p:cNvGrpSpPr/>
          <p:nvPr/>
        </p:nvGrpSpPr>
        <p:grpSpPr>
          <a:xfrm>
            <a:off x="819238" y="1844178"/>
            <a:ext cx="7448141" cy="1912070"/>
            <a:chOff x="852488" y="1027113"/>
            <a:chExt cx="7408862" cy="958850"/>
          </a:xfrm>
        </p:grpSpPr>
        <p:sp>
          <p:nvSpPr>
            <p:cNvPr id="43" name="圆角矩形 27">
              <a:extLst>
                <a:ext uri="{FF2B5EF4-FFF2-40B4-BE49-F238E27FC236}">
                  <a16:creationId xmlns:a16="http://schemas.microsoft.com/office/drawing/2014/main" id="{C3E285F6-DCF7-4924-9358-347D520ECC58}"/>
                </a:ext>
              </a:extLst>
            </p:cNvPr>
            <p:cNvSpPr>
              <a:spLocks noChangeArrowheads="1"/>
            </p:cNvSpPr>
            <p:nvPr/>
          </p:nvSpPr>
          <p:spPr bwMode="auto">
            <a:xfrm>
              <a:off x="852488" y="1027113"/>
              <a:ext cx="7408862" cy="958850"/>
            </a:xfrm>
            <a:prstGeom prst="roundRect">
              <a:avLst>
                <a:gd name="adj" fmla="val 9000"/>
              </a:avLst>
            </a:prstGeom>
            <a:solidFill>
              <a:schemeClr val="accent5">
                <a:lumMod val="75000"/>
                <a:alpha val="80000"/>
              </a:schemeClr>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lt1"/>
                </a:solidFill>
                <a:latin typeface="+mn-lt"/>
                <a:ea typeface="微软雅黑" panose="020B0503020204020204" pitchFamily="34" charset="-122"/>
              </a:endParaRPr>
            </a:p>
          </p:txBody>
        </p:sp>
        <p:sp>
          <p:nvSpPr>
            <p:cNvPr id="44" name="矩形 28">
              <a:extLst>
                <a:ext uri="{FF2B5EF4-FFF2-40B4-BE49-F238E27FC236}">
                  <a16:creationId xmlns:a16="http://schemas.microsoft.com/office/drawing/2014/main" id="{4D7DE509-7AF7-454A-AA7D-B24D0153BF77}"/>
                </a:ext>
              </a:extLst>
            </p:cNvPr>
            <p:cNvSpPr>
              <a:spLocks noChangeArrowheads="1"/>
            </p:cNvSpPr>
            <p:nvPr/>
          </p:nvSpPr>
          <p:spPr bwMode="auto">
            <a:xfrm>
              <a:off x="1059189" y="1027113"/>
              <a:ext cx="7022774" cy="9588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48" name="文本框 47">
            <a:extLst>
              <a:ext uri="{FF2B5EF4-FFF2-40B4-BE49-F238E27FC236}">
                <a16:creationId xmlns:a16="http://schemas.microsoft.com/office/drawing/2014/main" id="{4AA6552D-72C4-416D-82D3-AD20F8D3928E}"/>
              </a:ext>
            </a:extLst>
          </p:cNvPr>
          <p:cNvSpPr txBox="1"/>
          <p:nvPr/>
        </p:nvSpPr>
        <p:spPr>
          <a:xfrm>
            <a:off x="1159963" y="1872182"/>
            <a:ext cx="6860060" cy="1884065"/>
          </a:xfrm>
          <a:prstGeom prst="rect">
            <a:avLst/>
          </a:prstGeom>
          <a:noFill/>
        </p:spPr>
        <p:txBody>
          <a:bodyPr wrap="square" lIns="91402" tIns="45700" rIns="91402" bIns="45700" rtlCol="0">
            <a:spAutoFit/>
          </a:bodyPr>
          <a:lstStyle/>
          <a:p>
            <a:pPr>
              <a:lnSpc>
                <a:spcPct val="150000"/>
              </a:lnSpc>
              <a:spcAft>
                <a:spcPts val="600"/>
              </a:spcAft>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酵母双杂交系统是在真核模式生物酵母中进行的，研究活细胞内蛋白质相互作用，具有很高灵敏度的研究蛋白质之间关系的技术。对蛋白质之间微弱的、瞬间的作用也能够通过报告基因的表达产物敏感地检测得到。</a:t>
            </a:r>
          </a:p>
        </p:txBody>
      </p:sp>
      <p:sp>
        <p:nvSpPr>
          <p:cNvPr id="31" name="矩形 30">
            <a:extLst>
              <a:ext uri="{FF2B5EF4-FFF2-40B4-BE49-F238E27FC236}">
                <a16:creationId xmlns:a16="http://schemas.microsoft.com/office/drawing/2014/main" id="{0A90B961-D7D6-4B34-8CCA-549BA7ACA3FF}"/>
              </a:ext>
            </a:extLst>
          </p:cNvPr>
          <p:cNvSpPr/>
          <p:nvPr/>
        </p:nvSpPr>
        <p:spPr>
          <a:xfrm>
            <a:off x="1350285" y="190285"/>
            <a:ext cx="6696064"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蛋白质组学概述</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rPr>
              <a:t>蛋白质组学的主要研究技术</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Tree>
    <p:extLst>
      <p:ext uri="{BB962C8B-B14F-4D97-AF65-F5344CB8AC3E}">
        <p14:creationId xmlns:p14="http://schemas.microsoft.com/office/powerpoint/2010/main" val="3227673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a:extLst>
              <a:ext uri="{FF2B5EF4-FFF2-40B4-BE49-F238E27FC236}">
                <a16:creationId xmlns:a16="http://schemas.microsoft.com/office/drawing/2014/main" id="{6B9AAF70-AD9B-4378-B930-15AE5871968A}"/>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971F783-7F62-40BA-AB3E-047670F7CE90}"/>
              </a:ext>
            </a:extLst>
          </p:cNvPr>
          <p:cNvSpPr txBox="1"/>
          <p:nvPr/>
        </p:nvSpPr>
        <p:spPr>
          <a:xfrm>
            <a:off x="871326" y="905097"/>
            <a:ext cx="7401351" cy="661807"/>
          </a:xfrm>
          <a:prstGeom prst="rect">
            <a:avLst/>
          </a:prstGeom>
          <a:noFill/>
        </p:spPr>
        <p:txBody>
          <a:bodyPr wrap="square" lIns="91402" tIns="45700" rIns="91402" bIns="45700" rtlCol="0">
            <a:spAutoFit/>
          </a:bodyPr>
          <a:lstStyle/>
          <a:p>
            <a:pPr indent="-342900">
              <a:lnSpc>
                <a:spcPct val="150000"/>
              </a:lnSpc>
              <a:spcAft>
                <a:spcPts val="600"/>
              </a:spcAft>
              <a:buFont typeface="Wingdings" panose="05000000000000000000" pitchFamily="2" charset="2"/>
              <a:buChar char="Ø"/>
            </a:pP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生物信息学</a:t>
            </a:r>
            <a:endParaRPr lang="en-US" altLang="zh-CN" sz="2000"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20">
            <a:extLst>
              <a:ext uri="{FF2B5EF4-FFF2-40B4-BE49-F238E27FC236}">
                <a16:creationId xmlns:a16="http://schemas.microsoft.com/office/drawing/2014/main" id="{424CE035-4836-46F1-83D9-774FCF3A763F}"/>
              </a:ext>
            </a:extLst>
          </p:cNvPr>
          <p:cNvGrpSpPr/>
          <p:nvPr/>
        </p:nvGrpSpPr>
        <p:grpSpPr>
          <a:xfrm>
            <a:off x="251902" y="157386"/>
            <a:ext cx="887938" cy="585582"/>
            <a:chOff x="562441" y="531294"/>
            <a:chExt cx="2322326" cy="1531540"/>
          </a:xfrm>
        </p:grpSpPr>
        <p:sp>
          <p:nvSpPr>
            <p:cNvPr id="22" name="圆角矩形 65">
              <a:extLst>
                <a:ext uri="{FF2B5EF4-FFF2-40B4-BE49-F238E27FC236}">
                  <a16:creationId xmlns:a16="http://schemas.microsoft.com/office/drawing/2014/main" id="{B9685F63-8445-4EEF-8FE8-AEBF092F444B}"/>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3" name="圆角矩形 66">
              <a:extLst>
                <a:ext uri="{FF2B5EF4-FFF2-40B4-BE49-F238E27FC236}">
                  <a16:creationId xmlns:a16="http://schemas.microsoft.com/office/drawing/2014/main" id="{E7630209-41EF-4EFC-B6AE-91959B19587C}"/>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4" name="圆角矩形 67">
              <a:extLst>
                <a:ext uri="{FF2B5EF4-FFF2-40B4-BE49-F238E27FC236}">
                  <a16:creationId xmlns:a16="http://schemas.microsoft.com/office/drawing/2014/main" id="{08270F5F-6A80-4CEB-870D-7D9E97ACF39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65AA3006-AA75-4F1F-9E60-CE25797A40C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BF281D40-FEE1-4930-A25B-8472D3B775B4}"/>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FBF206B6-B469-4921-959A-0D008CF47AE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01</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nvGrpSpPr>
          <p:cNvPr id="42" name="组合 41">
            <a:extLst>
              <a:ext uri="{FF2B5EF4-FFF2-40B4-BE49-F238E27FC236}">
                <a16:creationId xmlns:a16="http://schemas.microsoft.com/office/drawing/2014/main" id="{F7033C92-3195-49FC-BB82-D629BD43B3AD}"/>
              </a:ext>
            </a:extLst>
          </p:cNvPr>
          <p:cNvGrpSpPr/>
          <p:nvPr/>
        </p:nvGrpSpPr>
        <p:grpSpPr>
          <a:xfrm>
            <a:off x="824532" y="1928584"/>
            <a:ext cx="7448141" cy="2024438"/>
            <a:chOff x="852488" y="1027113"/>
            <a:chExt cx="7408862" cy="958850"/>
          </a:xfrm>
        </p:grpSpPr>
        <p:sp>
          <p:nvSpPr>
            <p:cNvPr id="43" name="圆角矩形 27">
              <a:extLst>
                <a:ext uri="{FF2B5EF4-FFF2-40B4-BE49-F238E27FC236}">
                  <a16:creationId xmlns:a16="http://schemas.microsoft.com/office/drawing/2014/main" id="{C3E285F6-DCF7-4924-9358-347D520ECC58}"/>
                </a:ext>
              </a:extLst>
            </p:cNvPr>
            <p:cNvSpPr>
              <a:spLocks noChangeArrowheads="1"/>
            </p:cNvSpPr>
            <p:nvPr/>
          </p:nvSpPr>
          <p:spPr bwMode="auto">
            <a:xfrm>
              <a:off x="852488" y="1027113"/>
              <a:ext cx="7408862" cy="958850"/>
            </a:xfrm>
            <a:prstGeom prst="roundRect">
              <a:avLst>
                <a:gd name="adj" fmla="val 9000"/>
              </a:avLst>
            </a:prstGeom>
            <a:solidFill>
              <a:schemeClr val="accent5">
                <a:lumMod val="75000"/>
                <a:alpha val="80000"/>
              </a:schemeClr>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lt1"/>
                </a:solidFill>
                <a:latin typeface="+mn-lt"/>
                <a:ea typeface="微软雅黑" panose="020B0503020204020204" pitchFamily="34" charset="-122"/>
              </a:endParaRPr>
            </a:p>
          </p:txBody>
        </p:sp>
        <p:sp>
          <p:nvSpPr>
            <p:cNvPr id="44" name="矩形 28">
              <a:extLst>
                <a:ext uri="{FF2B5EF4-FFF2-40B4-BE49-F238E27FC236}">
                  <a16:creationId xmlns:a16="http://schemas.microsoft.com/office/drawing/2014/main" id="{4D7DE509-7AF7-454A-AA7D-B24D0153BF77}"/>
                </a:ext>
              </a:extLst>
            </p:cNvPr>
            <p:cNvSpPr>
              <a:spLocks noChangeArrowheads="1"/>
            </p:cNvSpPr>
            <p:nvPr/>
          </p:nvSpPr>
          <p:spPr bwMode="auto">
            <a:xfrm>
              <a:off x="1059189" y="1027113"/>
              <a:ext cx="7022774" cy="9588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48" name="文本框 47">
            <a:extLst>
              <a:ext uri="{FF2B5EF4-FFF2-40B4-BE49-F238E27FC236}">
                <a16:creationId xmlns:a16="http://schemas.microsoft.com/office/drawing/2014/main" id="{4AA6552D-72C4-416D-82D3-AD20F8D3928E}"/>
              </a:ext>
            </a:extLst>
          </p:cNvPr>
          <p:cNvSpPr txBox="1"/>
          <p:nvPr/>
        </p:nvSpPr>
        <p:spPr>
          <a:xfrm>
            <a:off x="1165257" y="1956588"/>
            <a:ext cx="6860060" cy="2420559"/>
          </a:xfrm>
          <a:prstGeom prst="rect">
            <a:avLst/>
          </a:prstGeom>
          <a:noFill/>
        </p:spPr>
        <p:txBody>
          <a:bodyPr wrap="square" lIns="91402" tIns="45700" rIns="91402" bIns="45700" rtlCol="0">
            <a:spAutoFit/>
          </a:bodyPr>
          <a:lstStyle/>
          <a:p>
            <a:pPr>
              <a:lnSpc>
                <a:spcPct val="150000"/>
              </a:lnSpc>
              <a:spcAft>
                <a:spcPts val="600"/>
              </a:spcAft>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生物信息学</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(Bioinformatics)</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是通过综合利用生物学，计算机科学和信息技术等研究生物信息的采集，处理，存储，传播，分析和解释等各方面的一门学科，揭示大量而复杂的生物数据所赋有的生物学奥秘。</a:t>
            </a:r>
          </a:p>
          <a:p>
            <a:pPr>
              <a:lnSpc>
                <a:spcPct val="150000"/>
              </a:lnSpc>
              <a:spcAft>
                <a:spcPts val="600"/>
              </a:spcAft>
            </a:pPr>
            <a:endPar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1" name="矩形 30">
            <a:extLst>
              <a:ext uri="{FF2B5EF4-FFF2-40B4-BE49-F238E27FC236}">
                <a16:creationId xmlns:a16="http://schemas.microsoft.com/office/drawing/2014/main" id="{0A90B961-D7D6-4B34-8CCA-549BA7ACA3FF}"/>
              </a:ext>
            </a:extLst>
          </p:cNvPr>
          <p:cNvSpPr/>
          <p:nvPr/>
        </p:nvSpPr>
        <p:spPr>
          <a:xfrm>
            <a:off x="1350285" y="190285"/>
            <a:ext cx="6696064"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蛋白质组学概述</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rPr>
              <a:t>蛋白质组学的主要研究技术</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Tree>
    <p:extLst>
      <p:ext uri="{BB962C8B-B14F-4D97-AF65-F5344CB8AC3E}">
        <p14:creationId xmlns:p14="http://schemas.microsoft.com/office/powerpoint/2010/main" val="1326949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a:extLst>
              <a:ext uri="{FF2B5EF4-FFF2-40B4-BE49-F238E27FC236}">
                <a16:creationId xmlns:a16="http://schemas.microsoft.com/office/drawing/2014/main" id="{6B9AAF70-AD9B-4378-B930-15AE5871968A}"/>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971F783-7F62-40BA-AB3E-047670F7CE90}"/>
              </a:ext>
            </a:extLst>
          </p:cNvPr>
          <p:cNvSpPr txBox="1"/>
          <p:nvPr/>
        </p:nvSpPr>
        <p:spPr>
          <a:xfrm>
            <a:off x="916376" y="758657"/>
            <a:ext cx="7401351" cy="661807"/>
          </a:xfrm>
          <a:prstGeom prst="rect">
            <a:avLst/>
          </a:prstGeom>
          <a:noFill/>
        </p:spPr>
        <p:txBody>
          <a:bodyPr wrap="square" lIns="91402" tIns="45700" rIns="91402" bIns="45700" rtlCol="0">
            <a:spAutoFit/>
          </a:bodyPr>
          <a:lstStyle/>
          <a:p>
            <a:pPr>
              <a:lnSpc>
                <a:spcPct val="150000"/>
              </a:lnSpc>
              <a:spcAft>
                <a:spcPts val="600"/>
              </a:spcAft>
            </a:pP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相关数据库</a:t>
            </a:r>
            <a:endParaRPr lang="en-US" altLang="zh-CN" sz="2000"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20">
            <a:extLst>
              <a:ext uri="{FF2B5EF4-FFF2-40B4-BE49-F238E27FC236}">
                <a16:creationId xmlns:a16="http://schemas.microsoft.com/office/drawing/2014/main" id="{424CE035-4836-46F1-83D9-774FCF3A763F}"/>
              </a:ext>
            </a:extLst>
          </p:cNvPr>
          <p:cNvGrpSpPr/>
          <p:nvPr/>
        </p:nvGrpSpPr>
        <p:grpSpPr>
          <a:xfrm>
            <a:off x="251902" y="157386"/>
            <a:ext cx="887938" cy="585582"/>
            <a:chOff x="562441" y="531294"/>
            <a:chExt cx="2322326" cy="1531540"/>
          </a:xfrm>
        </p:grpSpPr>
        <p:sp>
          <p:nvSpPr>
            <p:cNvPr id="22" name="圆角矩形 65">
              <a:extLst>
                <a:ext uri="{FF2B5EF4-FFF2-40B4-BE49-F238E27FC236}">
                  <a16:creationId xmlns:a16="http://schemas.microsoft.com/office/drawing/2014/main" id="{B9685F63-8445-4EEF-8FE8-AEBF092F444B}"/>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3" name="圆角矩形 66">
              <a:extLst>
                <a:ext uri="{FF2B5EF4-FFF2-40B4-BE49-F238E27FC236}">
                  <a16:creationId xmlns:a16="http://schemas.microsoft.com/office/drawing/2014/main" id="{E7630209-41EF-4EFC-B6AE-91959B19587C}"/>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4" name="圆角矩形 67">
              <a:extLst>
                <a:ext uri="{FF2B5EF4-FFF2-40B4-BE49-F238E27FC236}">
                  <a16:creationId xmlns:a16="http://schemas.microsoft.com/office/drawing/2014/main" id="{08270F5F-6A80-4CEB-870D-7D9E97ACF39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65AA3006-AA75-4F1F-9E60-CE25797A40C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BF281D40-FEE1-4930-A25B-8472D3B775B4}"/>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FBF206B6-B469-4921-959A-0D008CF47AE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01</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sp>
        <p:nvSpPr>
          <p:cNvPr id="48" name="文本框 47">
            <a:extLst>
              <a:ext uri="{FF2B5EF4-FFF2-40B4-BE49-F238E27FC236}">
                <a16:creationId xmlns:a16="http://schemas.microsoft.com/office/drawing/2014/main" id="{4AA6552D-72C4-416D-82D3-AD20F8D3928E}"/>
              </a:ext>
            </a:extLst>
          </p:cNvPr>
          <p:cNvSpPr txBox="1"/>
          <p:nvPr/>
        </p:nvSpPr>
        <p:spPr>
          <a:xfrm>
            <a:off x="293774" y="1810576"/>
            <a:ext cx="8692606" cy="4606349"/>
          </a:xfrm>
          <a:prstGeom prst="rect">
            <a:avLst/>
          </a:prstGeom>
          <a:noFill/>
        </p:spPr>
        <p:txBody>
          <a:bodyPr wrap="square" lIns="91402" tIns="45700" rIns="91402" bIns="45700" rtlCol="0">
            <a:spAutoFit/>
          </a:bodyPr>
          <a:lstStyle/>
          <a:p>
            <a:pPr marL="285750" indent="-285750">
              <a:lnSpc>
                <a:spcPts val="2000"/>
              </a:lnSpc>
              <a:spcAft>
                <a:spcPts val="600"/>
              </a:spcAft>
              <a:buFont typeface="Wingdings" panose="05000000000000000000" pitchFamily="2" charset="2"/>
              <a:buChar char="ü"/>
            </a:pPr>
            <a:r>
              <a:rPr lang="en-US" altLang="zh-CN" b="1" dirty="0">
                <a:solidFill>
                  <a:schemeClr val="accent6">
                    <a:lumMod val="75000"/>
                  </a:schemeClr>
                </a:solidFill>
                <a:latin typeface="微软雅黑" panose="020B0503020204020204" pitchFamily="34" charset="-122"/>
                <a:ea typeface="微软雅黑" panose="020B0503020204020204" pitchFamily="34" charset="-122"/>
                <a:cs typeface="Arial" panose="020B0604020202020204" pitchFamily="34" charset="0"/>
              </a:rPr>
              <a:t>EMBL  </a:t>
            </a:r>
            <a:r>
              <a:rPr lang="en-US" altLang="zh-CN"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http://www.embl-heidelberg.de/  http://www.ebi.ac.uk/embl/ </a:t>
            </a:r>
          </a:p>
          <a:p>
            <a:pPr marL="285750" indent="-285750">
              <a:lnSpc>
                <a:spcPts val="2000"/>
              </a:lnSpc>
              <a:spcAft>
                <a:spcPts val="600"/>
              </a:spcAft>
              <a:buFont typeface="Wingdings" panose="05000000000000000000" pitchFamily="2" charset="2"/>
              <a:buChar char="ü"/>
            </a:pPr>
            <a:r>
              <a:rPr lang="en-US" altLang="zh-CN" b="1" dirty="0">
                <a:solidFill>
                  <a:schemeClr val="accent6">
                    <a:lumMod val="75000"/>
                  </a:schemeClr>
                </a:solidFill>
                <a:latin typeface="微软雅黑" panose="020B0503020204020204" pitchFamily="34" charset="-122"/>
                <a:ea typeface="微软雅黑" panose="020B0503020204020204" pitchFamily="34" charset="-122"/>
                <a:cs typeface="Arial" panose="020B0604020202020204" pitchFamily="34" charset="0"/>
              </a:rPr>
              <a:t>GenBank</a:t>
            </a:r>
            <a:r>
              <a:rPr lang="en-US" altLang="zh-CN"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   http://www.ncbi.nlm.nih.gov/Web/Genbank/ </a:t>
            </a:r>
          </a:p>
          <a:p>
            <a:pPr marL="285750" indent="-285750">
              <a:lnSpc>
                <a:spcPts val="2000"/>
              </a:lnSpc>
              <a:spcAft>
                <a:spcPts val="600"/>
              </a:spcAft>
              <a:buFont typeface="Wingdings" panose="05000000000000000000" pitchFamily="2" charset="2"/>
              <a:buChar char="ü"/>
            </a:pPr>
            <a:r>
              <a:rPr lang="en-US" altLang="zh-CN" b="1" dirty="0">
                <a:solidFill>
                  <a:schemeClr val="accent6">
                    <a:lumMod val="75000"/>
                  </a:schemeClr>
                </a:solidFill>
                <a:latin typeface="微软雅黑" panose="020B0503020204020204" pitchFamily="34" charset="-122"/>
                <a:ea typeface="微软雅黑" panose="020B0503020204020204" pitchFamily="34" charset="-122"/>
                <a:cs typeface="Arial" panose="020B0604020202020204" pitchFamily="34" charset="0"/>
              </a:rPr>
              <a:t>DDBJ</a:t>
            </a:r>
            <a:r>
              <a:rPr lang="en-US" altLang="zh-CN"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   http://www.ddbj.nig.ac.jp/ </a:t>
            </a:r>
          </a:p>
          <a:p>
            <a:pPr marL="285750" indent="-285750">
              <a:lnSpc>
                <a:spcPts val="2000"/>
              </a:lnSpc>
              <a:spcAft>
                <a:spcPts val="600"/>
              </a:spcAft>
              <a:buFont typeface="Wingdings" panose="05000000000000000000" pitchFamily="2" charset="2"/>
              <a:buChar char="ü"/>
            </a:pPr>
            <a:r>
              <a:rPr lang="en-US" altLang="zh-CN" b="1" dirty="0" err="1">
                <a:solidFill>
                  <a:schemeClr val="accent6">
                    <a:lumMod val="75000"/>
                  </a:schemeClr>
                </a:solidFill>
                <a:latin typeface="微软雅黑" panose="020B0503020204020204" pitchFamily="34" charset="-122"/>
                <a:ea typeface="微软雅黑" panose="020B0503020204020204" pitchFamily="34" charset="-122"/>
                <a:cs typeface="Arial" panose="020B0604020202020204" pitchFamily="34" charset="0"/>
              </a:rPr>
              <a:t>Ensembl</a:t>
            </a:r>
            <a:r>
              <a:rPr lang="en-US" altLang="zh-CN"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    http://www.ensembl.org/ </a:t>
            </a:r>
          </a:p>
          <a:p>
            <a:pPr marL="285750" indent="-285750">
              <a:lnSpc>
                <a:spcPts val="2000"/>
              </a:lnSpc>
              <a:spcAft>
                <a:spcPts val="600"/>
              </a:spcAft>
              <a:buFont typeface="Wingdings" panose="05000000000000000000" pitchFamily="2" charset="2"/>
              <a:buChar char="ü"/>
            </a:pPr>
            <a:r>
              <a:rPr lang="en-US" altLang="zh-CN" b="1" dirty="0">
                <a:solidFill>
                  <a:schemeClr val="accent6">
                    <a:lumMod val="75000"/>
                  </a:schemeClr>
                </a:solidFill>
                <a:latin typeface="微软雅黑" panose="020B0503020204020204" pitchFamily="34" charset="-122"/>
                <a:ea typeface="微软雅黑" panose="020B0503020204020204" pitchFamily="34" charset="-122"/>
                <a:cs typeface="Arial" panose="020B0604020202020204" pitchFamily="34" charset="0"/>
              </a:rPr>
              <a:t>Medline</a:t>
            </a:r>
            <a:r>
              <a:rPr lang="en-US" altLang="zh-CN"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   http://www2.ncbi.nlm.nih.gov/medline/query</a:t>
            </a: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form.html </a:t>
            </a:r>
          </a:p>
          <a:p>
            <a:pPr marL="285750" indent="-285750">
              <a:lnSpc>
                <a:spcPts val="2000"/>
              </a:lnSpc>
              <a:spcAft>
                <a:spcPts val="600"/>
              </a:spcAft>
              <a:buFont typeface="Wingdings" panose="05000000000000000000" pitchFamily="2" charset="2"/>
              <a:buChar char="ü"/>
            </a:pPr>
            <a:r>
              <a:rPr lang="en-US" altLang="zh-CN" b="1" dirty="0" err="1">
                <a:solidFill>
                  <a:schemeClr val="accent6">
                    <a:lumMod val="75000"/>
                  </a:schemeClr>
                </a:solidFill>
                <a:latin typeface="微软雅黑" panose="020B0503020204020204" pitchFamily="34" charset="-122"/>
                <a:ea typeface="微软雅黑" panose="020B0503020204020204" pitchFamily="34" charset="-122"/>
                <a:cs typeface="Arial" panose="020B0604020202020204" pitchFamily="34" charset="0"/>
              </a:rPr>
              <a:t>BioMedNet</a:t>
            </a:r>
            <a:r>
              <a:rPr lang="en-US" altLang="zh-CN"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   http://www.BioMedNet.com/</a:t>
            </a:r>
          </a:p>
          <a:p>
            <a:pPr marL="285750" indent="-285750">
              <a:lnSpc>
                <a:spcPts val="2000"/>
              </a:lnSpc>
              <a:spcAft>
                <a:spcPts val="600"/>
              </a:spcAft>
              <a:buFont typeface="Wingdings" panose="05000000000000000000" pitchFamily="2" charset="2"/>
              <a:buChar char="ü"/>
            </a:pPr>
            <a:r>
              <a:rPr lang="en-US" altLang="zh-CN" b="1" dirty="0" err="1">
                <a:solidFill>
                  <a:schemeClr val="accent6">
                    <a:lumMod val="75000"/>
                  </a:schemeClr>
                </a:solidFill>
                <a:latin typeface="微软雅黑" panose="020B0503020204020204" pitchFamily="34" charset="-122"/>
                <a:ea typeface="微软雅黑" panose="020B0503020204020204" pitchFamily="34" charset="-122"/>
                <a:cs typeface="Arial" panose="020B0604020202020204" pitchFamily="34" charset="0"/>
              </a:rPr>
              <a:t>Staden</a:t>
            </a:r>
            <a:r>
              <a:rPr lang="en-US" altLang="zh-CN"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   http://www.cbi.pku.edu.cn/tools/staden/ (biological package)</a:t>
            </a:r>
          </a:p>
          <a:p>
            <a:pPr marL="285750" indent="-285750">
              <a:lnSpc>
                <a:spcPts val="2000"/>
              </a:lnSpc>
              <a:spcAft>
                <a:spcPts val="600"/>
              </a:spcAft>
              <a:buFont typeface="Wingdings" panose="05000000000000000000" pitchFamily="2" charset="2"/>
              <a:buChar char="ü"/>
            </a:pPr>
            <a:r>
              <a:rPr lang="en-US" altLang="zh-CN" b="1" dirty="0">
                <a:solidFill>
                  <a:schemeClr val="accent6">
                    <a:lumMod val="75000"/>
                  </a:schemeClr>
                </a:solidFill>
                <a:latin typeface="微软雅黑" panose="020B0503020204020204" pitchFamily="34" charset="-122"/>
                <a:ea typeface="微软雅黑" panose="020B0503020204020204" pitchFamily="34" charset="-122"/>
                <a:cs typeface="Arial" panose="020B0604020202020204" pitchFamily="34" charset="0"/>
              </a:rPr>
              <a:t>RCSB</a:t>
            </a: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（结构生物信息学研究联合实验室）  </a:t>
            </a:r>
            <a:r>
              <a:rPr lang="en-US" altLang="zh-CN"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www.rcsb.org</a:t>
            </a:r>
          </a:p>
          <a:p>
            <a:pPr marL="285750" indent="-285750">
              <a:lnSpc>
                <a:spcPts val="2000"/>
              </a:lnSpc>
              <a:spcAft>
                <a:spcPts val="600"/>
              </a:spcAft>
              <a:buFont typeface="Wingdings" panose="05000000000000000000" pitchFamily="2" charset="2"/>
              <a:buChar char="ü"/>
            </a:pPr>
            <a:r>
              <a:rPr lang="en-US" altLang="zh-CN" b="1" dirty="0">
                <a:solidFill>
                  <a:schemeClr val="accent6">
                    <a:lumMod val="75000"/>
                  </a:schemeClr>
                </a:solidFill>
                <a:latin typeface="微软雅黑" panose="020B0503020204020204" pitchFamily="34" charset="-122"/>
                <a:ea typeface="微软雅黑" panose="020B0503020204020204" pitchFamily="34" charset="-122"/>
                <a:cs typeface="Arial" panose="020B0604020202020204" pitchFamily="34" charset="0"/>
              </a:rPr>
              <a:t>PRESAGE</a:t>
            </a: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Collaborative resource for structural genomics  </a:t>
            </a: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结构基因组学联合资源）  </a:t>
            </a:r>
            <a:r>
              <a:rPr lang="en-US" altLang="zh-CN"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http://presage.stanford.edu/ </a:t>
            </a:r>
          </a:p>
          <a:p>
            <a:pPr marL="285750" indent="-285750">
              <a:lnSpc>
                <a:spcPts val="2000"/>
              </a:lnSpc>
              <a:spcAft>
                <a:spcPts val="600"/>
              </a:spcAft>
              <a:buFont typeface="Wingdings" panose="05000000000000000000" pitchFamily="2" charset="2"/>
              <a:buChar char="ü"/>
            </a:pPr>
            <a:r>
              <a:rPr lang="en-US" altLang="zh-CN" b="1" dirty="0" err="1">
                <a:solidFill>
                  <a:schemeClr val="accent6">
                    <a:lumMod val="75000"/>
                  </a:schemeClr>
                </a:solidFill>
                <a:latin typeface="微软雅黑" panose="020B0503020204020204" pitchFamily="34" charset="-122"/>
                <a:ea typeface="微软雅黑" panose="020B0503020204020204" pitchFamily="34" charset="-122"/>
                <a:cs typeface="Arial" panose="020B0604020202020204" pitchFamily="34" charset="0"/>
              </a:rPr>
              <a:t>ExPASy</a:t>
            </a:r>
            <a:r>
              <a:rPr lang="en-US" altLang="zh-CN"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   http://www.expasy.ch/ </a:t>
            </a:r>
          </a:p>
          <a:p>
            <a:pPr marL="285750" indent="-285750">
              <a:lnSpc>
                <a:spcPts val="2000"/>
              </a:lnSpc>
              <a:spcAft>
                <a:spcPts val="600"/>
              </a:spcAft>
              <a:buFont typeface="Wingdings" panose="05000000000000000000" pitchFamily="2" charset="2"/>
              <a:buChar char="ü"/>
            </a:pPr>
            <a:r>
              <a:rPr lang="en-US" altLang="zh-CN" b="1" dirty="0">
                <a:solidFill>
                  <a:schemeClr val="accent6">
                    <a:lumMod val="75000"/>
                  </a:schemeClr>
                </a:solidFill>
                <a:latin typeface="微软雅黑" panose="020B0503020204020204" pitchFamily="34" charset="-122"/>
                <a:ea typeface="微软雅黑" panose="020B0503020204020204" pitchFamily="34" charset="-122"/>
                <a:cs typeface="Arial" panose="020B0604020202020204" pitchFamily="34" charset="0"/>
              </a:rPr>
              <a:t>SRS</a:t>
            </a:r>
            <a:r>
              <a:rPr lang="en-US" altLang="zh-CN"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   http://srs.ebi.ac.uk:5000/ </a:t>
            </a:r>
          </a:p>
          <a:p>
            <a:pPr marL="285750" indent="-285750">
              <a:lnSpc>
                <a:spcPts val="2000"/>
              </a:lnSpc>
              <a:spcAft>
                <a:spcPts val="600"/>
              </a:spcAft>
              <a:buFont typeface="Wingdings" panose="05000000000000000000" pitchFamily="2" charset="2"/>
              <a:buChar char="ü"/>
            </a:pPr>
            <a:r>
              <a:rPr lang="en-US" altLang="zh-CN" b="1" dirty="0">
                <a:solidFill>
                  <a:schemeClr val="accent6">
                    <a:lumMod val="75000"/>
                  </a:schemeClr>
                </a:solidFill>
                <a:latin typeface="微软雅黑" panose="020B0503020204020204" pitchFamily="34" charset="-122"/>
                <a:ea typeface="微软雅黑" panose="020B0503020204020204" pitchFamily="34" charset="-122"/>
                <a:cs typeface="Arial" panose="020B0604020202020204" pitchFamily="34" charset="0"/>
              </a:rPr>
              <a:t>Entrez</a:t>
            </a:r>
            <a:r>
              <a:rPr lang="en-US" altLang="zh-CN"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   http://www3.ncbi.nlm.nih.gov/Entrez/ </a:t>
            </a:r>
          </a:p>
          <a:p>
            <a:pPr marL="285750" indent="-285750">
              <a:lnSpc>
                <a:spcPts val="2000"/>
              </a:lnSpc>
              <a:spcAft>
                <a:spcPts val="600"/>
              </a:spcAft>
              <a:buFont typeface="Wingdings" panose="05000000000000000000" pitchFamily="2" charset="2"/>
              <a:buChar char="ü"/>
            </a:pPr>
            <a:r>
              <a:rPr lang="en-US" altLang="zh-CN" b="1" dirty="0">
                <a:solidFill>
                  <a:schemeClr val="accent6">
                    <a:lumMod val="75000"/>
                  </a:schemeClr>
                </a:solidFill>
                <a:latin typeface="微软雅黑" panose="020B0503020204020204" pitchFamily="34" charset="-122"/>
                <a:ea typeface="微软雅黑" panose="020B0503020204020204" pitchFamily="34" charset="-122"/>
                <a:cs typeface="Arial" panose="020B0604020202020204" pitchFamily="34" charset="0"/>
              </a:rPr>
              <a:t>GCG</a:t>
            </a:r>
            <a:r>
              <a:rPr lang="en-US" altLang="zh-CN"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   http://www.accelrys.com/about/gcg.html </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矩形 30">
            <a:extLst>
              <a:ext uri="{FF2B5EF4-FFF2-40B4-BE49-F238E27FC236}">
                <a16:creationId xmlns:a16="http://schemas.microsoft.com/office/drawing/2014/main" id="{0A90B961-D7D6-4B34-8CCA-549BA7ACA3FF}"/>
              </a:ext>
            </a:extLst>
          </p:cNvPr>
          <p:cNvSpPr/>
          <p:nvPr/>
        </p:nvSpPr>
        <p:spPr>
          <a:xfrm>
            <a:off x="1350285" y="190285"/>
            <a:ext cx="2339102"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蛋白质组学概述</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17" name="矩形: 圆角 16">
            <a:extLst>
              <a:ext uri="{FF2B5EF4-FFF2-40B4-BE49-F238E27FC236}">
                <a16:creationId xmlns:a16="http://schemas.microsoft.com/office/drawing/2014/main" id="{B2D10FC3-1B84-4E03-9377-C395C8459775}"/>
              </a:ext>
            </a:extLst>
          </p:cNvPr>
          <p:cNvSpPr/>
          <p:nvPr/>
        </p:nvSpPr>
        <p:spPr>
          <a:xfrm>
            <a:off x="168814" y="1566904"/>
            <a:ext cx="8815841" cy="4974726"/>
          </a:xfrm>
          <a:prstGeom prst="round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75000"/>
                </a:schemeClr>
              </a:solidFill>
            </a:endParaRPr>
          </a:p>
        </p:txBody>
      </p:sp>
    </p:spTree>
    <p:extLst>
      <p:ext uri="{BB962C8B-B14F-4D97-AF65-F5344CB8AC3E}">
        <p14:creationId xmlns:p14="http://schemas.microsoft.com/office/powerpoint/2010/main" val="766730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a:extLst>
              <a:ext uri="{FF2B5EF4-FFF2-40B4-BE49-F238E27FC236}">
                <a16:creationId xmlns:a16="http://schemas.microsoft.com/office/drawing/2014/main" id="{3EFF144C-E8BD-4399-8747-F138679FBDE2}"/>
              </a:ext>
            </a:extLst>
          </p:cNvPr>
          <p:cNvPicPr>
            <a:picLocks noChangeAspect="1"/>
          </p:cNvPicPr>
          <p:nvPr/>
        </p:nvPicPr>
        <p:blipFill>
          <a:blip r:embed="rId2"/>
          <a:stretch>
            <a:fillRect/>
          </a:stretch>
        </p:blipFill>
        <p:spPr>
          <a:xfrm>
            <a:off x="-717452" y="5761998"/>
            <a:ext cx="10185008" cy="2192003"/>
          </a:xfrm>
          <a:prstGeom prst="rect">
            <a:avLst/>
          </a:prstGeom>
        </p:spPr>
      </p:pic>
      <p:sp>
        <p:nvSpPr>
          <p:cNvPr id="56" name="TextBox 11">
            <a:extLst>
              <a:ext uri="{FF2B5EF4-FFF2-40B4-BE49-F238E27FC236}">
                <a16:creationId xmlns:a16="http://schemas.microsoft.com/office/drawing/2014/main" id="{EAD362B6-36EB-4854-8D25-9F6C6330347A}"/>
              </a:ext>
            </a:extLst>
          </p:cNvPr>
          <p:cNvSpPr txBox="1"/>
          <p:nvPr/>
        </p:nvSpPr>
        <p:spPr>
          <a:xfrm>
            <a:off x="2452498" y="1788421"/>
            <a:ext cx="4493538" cy="2556149"/>
          </a:xfrm>
          <a:prstGeom prst="rect">
            <a:avLst/>
          </a:prstGeom>
          <a:noFill/>
        </p:spPr>
        <p:txBody>
          <a:bodyPr wrap="none" rtlCol="0">
            <a:spAutoFit/>
          </a:bodyPr>
          <a:lstStyle/>
          <a:p>
            <a:pPr marL="0" lvl="1" algn="ctr">
              <a:lnSpc>
                <a:spcPct val="150000"/>
              </a:lnSpc>
            </a:pPr>
            <a:r>
              <a:rPr lang="zh-CN" altLang="en-US" sz="4400" b="1" dirty="0">
                <a:solidFill>
                  <a:schemeClr val="accent1"/>
                </a:solidFill>
                <a:latin typeface="微软雅黑" panose="020B0503020204020204" pitchFamily="34" charset="-122"/>
                <a:ea typeface="微软雅黑" panose="020B0503020204020204" pitchFamily="34" charset="-122"/>
              </a:rPr>
              <a:t>第二节  </a:t>
            </a:r>
          </a:p>
          <a:p>
            <a:pPr marL="0" lvl="1" algn="ctr">
              <a:lnSpc>
                <a:spcPts val="5760"/>
              </a:lnSpc>
            </a:pPr>
            <a:r>
              <a:rPr lang="zh-CN" altLang="en-US" sz="4800" b="1" dirty="0">
                <a:solidFill>
                  <a:schemeClr val="accent1"/>
                </a:solidFill>
                <a:latin typeface="微软雅黑" panose="020B0503020204020204" pitchFamily="34" charset="-122"/>
                <a:ea typeface="微软雅黑" panose="020B0503020204020204" pitchFamily="34" charset="-122"/>
              </a:rPr>
              <a:t>药物蛋白质组学</a:t>
            </a:r>
            <a:br>
              <a:rPr lang="zh-CN" altLang="en-US" sz="4800" b="1" dirty="0">
                <a:solidFill>
                  <a:schemeClr val="accent1"/>
                </a:solidFill>
                <a:latin typeface="微软雅黑" panose="020B0503020204020204" pitchFamily="34" charset="-122"/>
                <a:ea typeface="微软雅黑" panose="020B0503020204020204" pitchFamily="34" charset="-122"/>
              </a:rPr>
            </a:br>
            <a:r>
              <a:rPr lang="zh-CN" altLang="en-US" sz="4800" b="1" dirty="0">
                <a:solidFill>
                  <a:schemeClr val="accent1"/>
                </a:solidFill>
                <a:latin typeface="微软雅黑" panose="020B0503020204020204" pitchFamily="34" charset="-122"/>
                <a:ea typeface="微软雅黑" panose="020B0503020204020204" pitchFamily="34" charset="-122"/>
              </a:rPr>
              <a:t>及其应用</a:t>
            </a:r>
            <a:endParaRPr lang="zh-CN" altLang="en-US" sz="4000" b="1" dirty="0">
              <a:solidFill>
                <a:schemeClr val="accent1"/>
              </a:solidFill>
              <a:latin typeface="微软雅黑" panose="020B0503020204020204" pitchFamily="34" charset="-122"/>
              <a:ea typeface="微软雅黑" panose="020B0503020204020204" pitchFamily="34" charset="-122"/>
            </a:endParaRPr>
          </a:p>
        </p:txBody>
      </p:sp>
      <p:pic>
        <p:nvPicPr>
          <p:cNvPr id="59" name="图片 58">
            <a:extLst>
              <a:ext uri="{FF2B5EF4-FFF2-40B4-BE49-F238E27FC236}">
                <a16:creationId xmlns:a16="http://schemas.microsoft.com/office/drawing/2014/main" id="{6025AC6A-4A34-4C11-830C-28BD40BF8CB2}"/>
              </a:ext>
            </a:extLst>
          </p:cNvPr>
          <p:cNvPicPr>
            <a:picLocks noChangeAspect="1"/>
          </p:cNvPicPr>
          <p:nvPr/>
        </p:nvPicPr>
        <p:blipFill rotWithShape="1">
          <a:blip r:embed="rId3">
            <a:extLst>
              <a:ext uri="{28A0092B-C50C-407E-A947-70E740481C1C}">
                <a14:useLocalDpi xmlns:a14="http://schemas.microsoft.com/office/drawing/2010/main" val="0"/>
              </a:ext>
            </a:extLst>
          </a:blip>
          <a:srcRect l="2433"/>
          <a:stretch/>
        </p:blipFill>
        <p:spPr>
          <a:xfrm>
            <a:off x="120460" y="72574"/>
            <a:ext cx="2780263" cy="623544"/>
          </a:xfrm>
          <a:prstGeom prst="rect">
            <a:avLst/>
          </a:prstGeom>
        </p:spPr>
      </p:pic>
    </p:spTree>
    <p:extLst>
      <p:ext uri="{BB962C8B-B14F-4D97-AF65-F5344CB8AC3E}">
        <p14:creationId xmlns:p14="http://schemas.microsoft.com/office/powerpoint/2010/main" val="1099958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D331D409-C0E2-4D97-8905-495E7DC767C8}"/>
              </a:ext>
            </a:extLst>
          </p:cNvPr>
          <p:cNvGrpSpPr/>
          <p:nvPr/>
        </p:nvGrpSpPr>
        <p:grpSpPr>
          <a:xfrm>
            <a:off x="251902" y="157386"/>
            <a:ext cx="887938" cy="585582"/>
            <a:chOff x="562441" y="531294"/>
            <a:chExt cx="2322326" cy="1531540"/>
          </a:xfrm>
        </p:grpSpPr>
        <p:sp>
          <p:nvSpPr>
            <p:cNvPr id="7" name="圆角矩形 65">
              <a:extLst>
                <a:ext uri="{FF2B5EF4-FFF2-40B4-BE49-F238E27FC236}">
                  <a16:creationId xmlns:a16="http://schemas.microsoft.com/office/drawing/2014/main" id="{9ECEEE58-7B74-4B3B-9A4E-200C4330DDBF}"/>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 name="圆角矩形 66">
              <a:extLst>
                <a:ext uri="{FF2B5EF4-FFF2-40B4-BE49-F238E27FC236}">
                  <a16:creationId xmlns:a16="http://schemas.microsoft.com/office/drawing/2014/main" id="{88261C39-80F8-495E-B26E-C0A68D568232}"/>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9" name="圆角矩形 67">
              <a:extLst>
                <a:ext uri="{FF2B5EF4-FFF2-40B4-BE49-F238E27FC236}">
                  <a16:creationId xmlns:a16="http://schemas.microsoft.com/office/drawing/2014/main" id="{8A35879D-42AD-4C7B-A281-1DBAC75F7AA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8">
              <a:extLst>
                <a:ext uri="{FF2B5EF4-FFF2-40B4-BE49-F238E27FC236}">
                  <a16:creationId xmlns:a16="http://schemas.microsoft.com/office/drawing/2014/main" id="{5C8038DD-5867-4E07-9150-ED47AE04AB39}"/>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圆角矩形 69">
              <a:extLst>
                <a:ext uri="{FF2B5EF4-FFF2-40B4-BE49-F238E27FC236}">
                  <a16:creationId xmlns:a16="http://schemas.microsoft.com/office/drawing/2014/main" id="{55617C67-BCBD-4081-A969-A768986A2C5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2" name="文本框 4">
              <a:extLst>
                <a:ext uri="{FF2B5EF4-FFF2-40B4-BE49-F238E27FC236}">
                  <a16:creationId xmlns:a16="http://schemas.microsoft.com/office/drawing/2014/main" id="{1321B250-9B7A-479D-B79A-11EA501D1D5E}"/>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02</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nvGrpSpPr>
          <p:cNvPr id="13" name="组合 12">
            <a:extLst>
              <a:ext uri="{FF2B5EF4-FFF2-40B4-BE49-F238E27FC236}">
                <a16:creationId xmlns:a16="http://schemas.microsoft.com/office/drawing/2014/main" id="{AFA403F2-1B08-4B17-B191-9D658A57C90D}"/>
              </a:ext>
            </a:extLst>
          </p:cNvPr>
          <p:cNvGrpSpPr/>
          <p:nvPr/>
        </p:nvGrpSpPr>
        <p:grpSpPr>
          <a:xfrm>
            <a:off x="632999" y="2069070"/>
            <a:ext cx="7703506" cy="2719860"/>
            <a:chOff x="675128" y="2561536"/>
            <a:chExt cx="7703506" cy="2719860"/>
          </a:xfrm>
        </p:grpSpPr>
        <p:sp>
          <p:nvSpPr>
            <p:cNvPr id="14" name="文本框 13">
              <a:extLst>
                <a:ext uri="{FF2B5EF4-FFF2-40B4-BE49-F238E27FC236}">
                  <a16:creationId xmlns:a16="http://schemas.microsoft.com/office/drawing/2014/main" id="{62E21A3D-7C7E-41CC-B227-36ACFBF7E97B}"/>
                </a:ext>
              </a:extLst>
            </p:cNvPr>
            <p:cNvSpPr txBox="1"/>
            <p:nvPr/>
          </p:nvSpPr>
          <p:spPr>
            <a:xfrm>
              <a:off x="909706" y="2724650"/>
              <a:ext cx="7468928" cy="2345730"/>
            </a:xfrm>
            <a:prstGeom prst="rect">
              <a:avLst/>
            </a:prstGeom>
            <a:noFill/>
          </p:spPr>
          <p:txBody>
            <a:bodyPr wrap="square" lIns="91402" tIns="45700" rIns="91402" bIns="45700" rtlCol="0">
              <a:spAutoFit/>
            </a:bodyPr>
            <a:lstStyle/>
            <a:p>
              <a:pPr>
                <a:lnSpc>
                  <a:spcPct val="150000"/>
                </a:lnSpc>
                <a:buClr>
                  <a:srgbClr val="002060"/>
                </a:buClr>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将蛋白组学的理论和技术用于药物研究领域，通过对比健康状态与疾病状态的细胞或组织的</a:t>
              </a:r>
              <a:r>
                <a:rPr lang="zh-CN" altLang="en-US" sz="20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蛋白质组表达差异</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，用于药物研究或药物受体的研究或药物治疗前后</a:t>
              </a:r>
              <a:r>
                <a:rPr lang="zh-CN" altLang="en-US" sz="20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蛋白质表达状况的总体</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，以评价药物类似物的结构与活性关系，寻找高活性的药物，由此发展起来的一门学科称之为</a:t>
              </a:r>
              <a:r>
                <a:rPr lang="zh-CN" altLang="en-US" sz="20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药物蛋白组学</a:t>
              </a:r>
              <a:r>
                <a:rPr lang="en-US" altLang="zh-CN" sz="20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sz="2000" b="1" dirty="0" err="1">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Pharmacoproteomics</a:t>
              </a:r>
              <a:r>
                <a:rPr lang="en-US" altLang="zh-CN" sz="20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p>
          </p:txBody>
        </p:sp>
        <p:sp>
          <p:nvSpPr>
            <p:cNvPr id="44" name="矩形: 圆角 43">
              <a:extLst>
                <a:ext uri="{FF2B5EF4-FFF2-40B4-BE49-F238E27FC236}">
                  <a16:creationId xmlns:a16="http://schemas.microsoft.com/office/drawing/2014/main" id="{55B21DFC-0555-4082-BBF0-E83961A0134A}"/>
                </a:ext>
              </a:extLst>
            </p:cNvPr>
            <p:cNvSpPr/>
            <p:nvPr/>
          </p:nvSpPr>
          <p:spPr>
            <a:xfrm>
              <a:off x="675128" y="2561536"/>
              <a:ext cx="7703505" cy="2719860"/>
            </a:xfrm>
            <a:prstGeom prst="roundRect">
              <a:avLst/>
            </a:prstGeom>
            <a:noFill/>
            <a:ln>
              <a:solidFill>
                <a:schemeClr val="accent5">
                  <a:lumMod val="75000"/>
                </a:schemeClr>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5" name="直接连接符 34">
            <a:extLst>
              <a:ext uri="{FF2B5EF4-FFF2-40B4-BE49-F238E27FC236}">
                <a16:creationId xmlns:a16="http://schemas.microsoft.com/office/drawing/2014/main" id="{A717AFD5-93AA-4639-84E6-5A98521A4DF6}"/>
              </a:ext>
            </a:extLst>
          </p:cNvPr>
          <p:cNvCxnSpPr/>
          <p:nvPr/>
        </p:nvCxnSpPr>
        <p:spPr>
          <a:xfrm flipH="1">
            <a:off x="113851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4B183DD6-FE72-4A27-8C30-B4533AF383B8}"/>
              </a:ext>
            </a:extLst>
          </p:cNvPr>
          <p:cNvSpPr/>
          <p:nvPr/>
        </p:nvSpPr>
        <p:spPr>
          <a:xfrm>
            <a:off x="1350284" y="190285"/>
            <a:ext cx="6884009" cy="830997"/>
          </a:xfrm>
          <a:prstGeom prst="rect">
            <a:avLst/>
          </a:prstGeom>
        </p:spPr>
        <p:txBody>
          <a:bodyPr wrap="square">
            <a:spAutoFit/>
          </a:bodyPr>
          <a:lstStyle/>
          <a:p>
            <a:pPr defTabSz="913765">
              <a:defRPr/>
            </a:pP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药物蛋白质组学及其应用</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rPr>
              <a:t>药物蛋白质组学</a:t>
            </a:r>
          </a:p>
          <a:p>
            <a:pPr defTabSz="913765">
              <a:defRPr/>
            </a:pP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41" name="文本框 40">
            <a:extLst>
              <a:ext uri="{FF2B5EF4-FFF2-40B4-BE49-F238E27FC236}">
                <a16:creationId xmlns:a16="http://schemas.microsoft.com/office/drawing/2014/main" id="{05A24876-CCCC-4195-8783-E68960F61CB5}"/>
              </a:ext>
            </a:extLst>
          </p:cNvPr>
          <p:cNvSpPr txBox="1"/>
          <p:nvPr/>
        </p:nvSpPr>
        <p:spPr>
          <a:xfrm>
            <a:off x="941457" y="1046260"/>
            <a:ext cx="5614087" cy="661807"/>
          </a:xfrm>
          <a:prstGeom prst="rect">
            <a:avLst/>
          </a:prstGeom>
          <a:noFill/>
        </p:spPr>
        <p:txBody>
          <a:bodyPr wrap="square" lIns="91402" tIns="45700" rIns="91402" bIns="45700" rtlCol="0">
            <a:spAutoFit/>
          </a:bodyPr>
          <a:lstStyle/>
          <a:p>
            <a:pPr marL="457200" indent="-457200">
              <a:lnSpc>
                <a:spcPct val="150000"/>
              </a:lnSpc>
              <a:spcAft>
                <a:spcPts val="600"/>
              </a:spcAft>
              <a:buFont typeface="Wingdings" panose="05000000000000000000" pitchFamily="2" charset="2"/>
              <a:buChar char="Ø"/>
            </a:pP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药物蛋白质组学概念</a:t>
            </a:r>
            <a:endParaRPr lang="zh-CN" altLang="en-US" sz="2000"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970653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473235F-226F-4931-8146-ACA5F72EF053}"/>
              </a:ext>
            </a:extLst>
          </p:cNvPr>
          <p:cNvPicPr>
            <a:picLocks noChangeAspect="1"/>
          </p:cNvPicPr>
          <p:nvPr/>
        </p:nvPicPr>
        <p:blipFill rotWithShape="1">
          <a:blip r:embed="rId2">
            <a:extLst>
              <a:ext uri="{28A0092B-C50C-407E-A947-70E740481C1C}">
                <a14:useLocalDpi xmlns:a14="http://schemas.microsoft.com/office/drawing/2010/main" val="0"/>
              </a:ext>
            </a:extLst>
          </a:blip>
          <a:srcRect b="2412"/>
          <a:stretch/>
        </p:blipFill>
        <p:spPr>
          <a:xfrm>
            <a:off x="1588471" y="2984312"/>
            <a:ext cx="5967057" cy="3873688"/>
          </a:xfrm>
          <a:prstGeom prst="rect">
            <a:avLst/>
          </a:prstGeom>
        </p:spPr>
      </p:pic>
      <p:grpSp>
        <p:nvGrpSpPr>
          <p:cNvPr id="6" name="组合 5">
            <a:extLst>
              <a:ext uri="{FF2B5EF4-FFF2-40B4-BE49-F238E27FC236}">
                <a16:creationId xmlns:a16="http://schemas.microsoft.com/office/drawing/2014/main" id="{D331D409-C0E2-4D97-8905-495E7DC767C8}"/>
              </a:ext>
            </a:extLst>
          </p:cNvPr>
          <p:cNvGrpSpPr/>
          <p:nvPr/>
        </p:nvGrpSpPr>
        <p:grpSpPr>
          <a:xfrm>
            <a:off x="251902" y="157386"/>
            <a:ext cx="887938" cy="585582"/>
            <a:chOff x="562441" y="531294"/>
            <a:chExt cx="2322326" cy="1531540"/>
          </a:xfrm>
        </p:grpSpPr>
        <p:sp>
          <p:nvSpPr>
            <p:cNvPr id="7" name="圆角矩形 65">
              <a:extLst>
                <a:ext uri="{FF2B5EF4-FFF2-40B4-BE49-F238E27FC236}">
                  <a16:creationId xmlns:a16="http://schemas.microsoft.com/office/drawing/2014/main" id="{9ECEEE58-7B74-4B3B-9A4E-200C4330DDBF}"/>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 name="圆角矩形 66">
              <a:extLst>
                <a:ext uri="{FF2B5EF4-FFF2-40B4-BE49-F238E27FC236}">
                  <a16:creationId xmlns:a16="http://schemas.microsoft.com/office/drawing/2014/main" id="{88261C39-80F8-495E-B26E-C0A68D568232}"/>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9" name="圆角矩形 67">
              <a:extLst>
                <a:ext uri="{FF2B5EF4-FFF2-40B4-BE49-F238E27FC236}">
                  <a16:creationId xmlns:a16="http://schemas.microsoft.com/office/drawing/2014/main" id="{8A35879D-42AD-4C7B-A281-1DBAC75F7AA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8">
              <a:extLst>
                <a:ext uri="{FF2B5EF4-FFF2-40B4-BE49-F238E27FC236}">
                  <a16:creationId xmlns:a16="http://schemas.microsoft.com/office/drawing/2014/main" id="{5C8038DD-5867-4E07-9150-ED47AE04AB39}"/>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圆角矩形 69">
              <a:extLst>
                <a:ext uri="{FF2B5EF4-FFF2-40B4-BE49-F238E27FC236}">
                  <a16:creationId xmlns:a16="http://schemas.microsoft.com/office/drawing/2014/main" id="{55617C67-BCBD-4081-A969-A768986A2C5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2" name="文本框 4">
              <a:extLst>
                <a:ext uri="{FF2B5EF4-FFF2-40B4-BE49-F238E27FC236}">
                  <a16:creationId xmlns:a16="http://schemas.microsoft.com/office/drawing/2014/main" id="{1321B250-9B7A-479D-B79A-11EA501D1D5E}"/>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02</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cxnSp>
        <p:nvCxnSpPr>
          <p:cNvPr id="35" name="直接连接符 34">
            <a:extLst>
              <a:ext uri="{FF2B5EF4-FFF2-40B4-BE49-F238E27FC236}">
                <a16:creationId xmlns:a16="http://schemas.microsoft.com/office/drawing/2014/main" id="{A717AFD5-93AA-4639-84E6-5A98521A4DF6}"/>
              </a:ext>
            </a:extLst>
          </p:cNvPr>
          <p:cNvCxnSpPr/>
          <p:nvPr/>
        </p:nvCxnSpPr>
        <p:spPr>
          <a:xfrm flipH="1">
            <a:off x="113851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4B183DD6-FE72-4A27-8C30-B4533AF383B8}"/>
              </a:ext>
            </a:extLst>
          </p:cNvPr>
          <p:cNvSpPr/>
          <p:nvPr/>
        </p:nvSpPr>
        <p:spPr>
          <a:xfrm>
            <a:off x="1350284" y="190285"/>
            <a:ext cx="6884009" cy="461665"/>
          </a:xfrm>
          <a:prstGeom prst="rect">
            <a:avLst/>
          </a:prstGeom>
        </p:spPr>
        <p:txBody>
          <a:bodyPr wrap="square">
            <a:spAutoFit/>
          </a:bodyPr>
          <a:lstStyle/>
          <a:p>
            <a:pPr defTabSz="913765">
              <a:defRPr/>
            </a:pP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药物蛋白质组学及其应用</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示例</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1</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14" name="矩形 13">
            <a:extLst>
              <a:ext uri="{FF2B5EF4-FFF2-40B4-BE49-F238E27FC236}">
                <a16:creationId xmlns:a16="http://schemas.microsoft.com/office/drawing/2014/main" id="{6C48C7AF-6443-4BEC-AA14-A40AB42DF590}"/>
              </a:ext>
            </a:extLst>
          </p:cNvPr>
          <p:cNvSpPr/>
          <p:nvPr/>
        </p:nvSpPr>
        <p:spPr>
          <a:xfrm>
            <a:off x="1207466" y="1361210"/>
            <a:ext cx="6826884" cy="1703368"/>
          </a:xfrm>
          <a:prstGeom prst="rect">
            <a:avLst/>
          </a:prstGeom>
          <a:solidFill>
            <a:schemeClr val="accent5">
              <a:lumMod val="75000"/>
              <a:alpha val="80000"/>
            </a:schemeClr>
          </a:solidFill>
          <a:ln>
            <a:noFill/>
          </a:ln>
          <a:effectLst>
            <a:outerShdw blurRad="4191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2" name="文本框 21">
            <a:extLst>
              <a:ext uri="{FF2B5EF4-FFF2-40B4-BE49-F238E27FC236}">
                <a16:creationId xmlns:a16="http://schemas.microsoft.com/office/drawing/2014/main" id="{8F372A97-43D8-4CA7-A428-AA809D4F699D}"/>
              </a:ext>
            </a:extLst>
          </p:cNvPr>
          <p:cNvSpPr txBox="1"/>
          <p:nvPr/>
        </p:nvSpPr>
        <p:spPr>
          <a:xfrm>
            <a:off x="632999" y="751695"/>
            <a:ext cx="7401351" cy="580375"/>
          </a:xfrm>
          <a:prstGeom prst="rect">
            <a:avLst/>
          </a:prstGeom>
          <a:noFill/>
        </p:spPr>
        <p:txBody>
          <a:bodyPr wrap="square" lIns="91402" tIns="45700" rIns="91402" bIns="45700" rtlCol="0">
            <a:spAutoFit/>
          </a:bodyPr>
          <a:lstStyle/>
          <a:p>
            <a:pPr marL="342900" indent="-342900">
              <a:lnSpc>
                <a:spcPct val="150000"/>
              </a:lnSpc>
              <a:spcAft>
                <a:spcPts val="1200"/>
              </a:spcAft>
              <a:buFont typeface="Wingdings" panose="05000000000000000000" pitchFamily="2" charset="2"/>
              <a:buChar char="u"/>
            </a:pPr>
            <a:r>
              <a:rPr lang="zh-CN" altLang="en-US"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利用蛋白质组学预测药物靶点</a:t>
            </a:r>
            <a:endParaRPr lang="en-US" altLang="zh-CN"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pic>
        <p:nvPicPr>
          <p:cNvPr id="5" name="图片 4">
            <a:extLst>
              <a:ext uri="{FF2B5EF4-FFF2-40B4-BE49-F238E27FC236}">
                <a16:creationId xmlns:a16="http://schemas.microsoft.com/office/drawing/2014/main" id="{0D3DE2F5-6A04-467E-BA44-A32E6F8BF88F}"/>
              </a:ext>
            </a:extLst>
          </p:cNvPr>
          <p:cNvPicPr>
            <a:picLocks noChangeAspect="1"/>
          </p:cNvPicPr>
          <p:nvPr/>
        </p:nvPicPr>
        <p:blipFill rotWithShape="1">
          <a:blip r:embed="rId3">
            <a:extLst>
              <a:ext uri="{28A0092B-C50C-407E-A947-70E740481C1C}">
                <a14:useLocalDpi xmlns:a14="http://schemas.microsoft.com/office/drawing/2010/main" val="0"/>
              </a:ext>
            </a:extLst>
          </a:blip>
          <a:srcRect t="37105"/>
          <a:stretch/>
        </p:blipFill>
        <p:spPr>
          <a:xfrm>
            <a:off x="1301224" y="1444481"/>
            <a:ext cx="6649378" cy="1539831"/>
          </a:xfrm>
          <a:prstGeom prst="rect">
            <a:avLst/>
          </a:prstGeom>
        </p:spPr>
      </p:pic>
    </p:spTree>
    <p:extLst>
      <p:ext uri="{BB962C8B-B14F-4D97-AF65-F5344CB8AC3E}">
        <p14:creationId xmlns:p14="http://schemas.microsoft.com/office/powerpoint/2010/main" val="4292919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D331D409-C0E2-4D97-8905-495E7DC767C8}"/>
              </a:ext>
            </a:extLst>
          </p:cNvPr>
          <p:cNvGrpSpPr/>
          <p:nvPr/>
        </p:nvGrpSpPr>
        <p:grpSpPr>
          <a:xfrm>
            <a:off x="251902" y="157386"/>
            <a:ext cx="887938" cy="585582"/>
            <a:chOff x="562441" y="531294"/>
            <a:chExt cx="2322326" cy="1531540"/>
          </a:xfrm>
        </p:grpSpPr>
        <p:sp>
          <p:nvSpPr>
            <p:cNvPr id="7" name="圆角矩形 65">
              <a:extLst>
                <a:ext uri="{FF2B5EF4-FFF2-40B4-BE49-F238E27FC236}">
                  <a16:creationId xmlns:a16="http://schemas.microsoft.com/office/drawing/2014/main" id="{9ECEEE58-7B74-4B3B-9A4E-200C4330DDBF}"/>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 name="圆角矩形 66">
              <a:extLst>
                <a:ext uri="{FF2B5EF4-FFF2-40B4-BE49-F238E27FC236}">
                  <a16:creationId xmlns:a16="http://schemas.microsoft.com/office/drawing/2014/main" id="{88261C39-80F8-495E-B26E-C0A68D568232}"/>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9" name="圆角矩形 67">
              <a:extLst>
                <a:ext uri="{FF2B5EF4-FFF2-40B4-BE49-F238E27FC236}">
                  <a16:creationId xmlns:a16="http://schemas.microsoft.com/office/drawing/2014/main" id="{8A35879D-42AD-4C7B-A281-1DBAC75F7AA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8">
              <a:extLst>
                <a:ext uri="{FF2B5EF4-FFF2-40B4-BE49-F238E27FC236}">
                  <a16:creationId xmlns:a16="http://schemas.microsoft.com/office/drawing/2014/main" id="{5C8038DD-5867-4E07-9150-ED47AE04AB39}"/>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圆角矩形 69">
              <a:extLst>
                <a:ext uri="{FF2B5EF4-FFF2-40B4-BE49-F238E27FC236}">
                  <a16:creationId xmlns:a16="http://schemas.microsoft.com/office/drawing/2014/main" id="{55617C67-BCBD-4081-A969-A768986A2C5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2" name="文本框 4">
              <a:extLst>
                <a:ext uri="{FF2B5EF4-FFF2-40B4-BE49-F238E27FC236}">
                  <a16:creationId xmlns:a16="http://schemas.microsoft.com/office/drawing/2014/main" id="{1321B250-9B7A-479D-B79A-11EA501D1D5E}"/>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02</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cxnSp>
        <p:nvCxnSpPr>
          <p:cNvPr id="35" name="直接连接符 34">
            <a:extLst>
              <a:ext uri="{FF2B5EF4-FFF2-40B4-BE49-F238E27FC236}">
                <a16:creationId xmlns:a16="http://schemas.microsoft.com/office/drawing/2014/main" id="{A717AFD5-93AA-4639-84E6-5A98521A4DF6}"/>
              </a:ext>
            </a:extLst>
          </p:cNvPr>
          <p:cNvCxnSpPr/>
          <p:nvPr/>
        </p:nvCxnSpPr>
        <p:spPr>
          <a:xfrm flipH="1">
            <a:off x="113851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4B183DD6-FE72-4A27-8C30-B4533AF383B8}"/>
              </a:ext>
            </a:extLst>
          </p:cNvPr>
          <p:cNvSpPr/>
          <p:nvPr/>
        </p:nvSpPr>
        <p:spPr>
          <a:xfrm>
            <a:off x="1350284" y="190285"/>
            <a:ext cx="6884009" cy="461665"/>
          </a:xfrm>
          <a:prstGeom prst="rect">
            <a:avLst/>
          </a:prstGeom>
        </p:spPr>
        <p:txBody>
          <a:bodyPr wrap="square">
            <a:spAutoFit/>
          </a:bodyPr>
          <a:lstStyle/>
          <a:p>
            <a:pPr defTabSz="913765">
              <a:defRPr/>
            </a:pP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药物蛋白质组学及其应用</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示例</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1</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2" name="文本框 21">
            <a:extLst>
              <a:ext uri="{FF2B5EF4-FFF2-40B4-BE49-F238E27FC236}">
                <a16:creationId xmlns:a16="http://schemas.microsoft.com/office/drawing/2014/main" id="{8F372A97-43D8-4CA7-A428-AA809D4F699D}"/>
              </a:ext>
            </a:extLst>
          </p:cNvPr>
          <p:cNvSpPr txBox="1"/>
          <p:nvPr/>
        </p:nvSpPr>
        <p:spPr>
          <a:xfrm>
            <a:off x="632999" y="751695"/>
            <a:ext cx="7401351" cy="580375"/>
          </a:xfrm>
          <a:prstGeom prst="rect">
            <a:avLst/>
          </a:prstGeom>
          <a:noFill/>
        </p:spPr>
        <p:txBody>
          <a:bodyPr wrap="square" lIns="91402" tIns="45700" rIns="91402" bIns="45700" rtlCol="0">
            <a:spAutoFit/>
          </a:bodyPr>
          <a:lstStyle/>
          <a:p>
            <a:pPr>
              <a:lnSpc>
                <a:spcPct val="150000"/>
              </a:lnSpc>
              <a:spcAft>
                <a:spcPts val="1200"/>
              </a:spcAft>
            </a:pPr>
            <a:r>
              <a:rPr lang="en-US" altLang="zh-CN"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1</a:t>
            </a:r>
            <a:r>
              <a:rPr lang="zh-CN" altLang="en-US"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）差异蛋白筛选及功能注释</a:t>
            </a:r>
            <a:endParaRPr lang="en-US" altLang="zh-CN"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9" name="文本框 18">
            <a:extLst>
              <a:ext uri="{FF2B5EF4-FFF2-40B4-BE49-F238E27FC236}">
                <a16:creationId xmlns:a16="http://schemas.microsoft.com/office/drawing/2014/main" id="{20DBFCE2-D282-4F2C-9ECD-346D4F2C703A}"/>
              </a:ext>
            </a:extLst>
          </p:cNvPr>
          <p:cNvSpPr txBox="1"/>
          <p:nvPr/>
        </p:nvSpPr>
        <p:spPr>
          <a:xfrm>
            <a:off x="176496" y="5322235"/>
            <a:ext cx="8791008" cy="1197123"/>
          </a:xfrm>
          <a:prstGeom prst="rect">
            <a:avLst/>
          </a:prstGeom>
          <a:solidFill>
            <a:schemeClr val="bg1">
              <a:lumMod val="85000"/>
              <a:alpha val="70000"/>
            </a:schemeClr>
          </a:solidFill>
        </p:spPr>
        <p:txBody>
          <a:bodyPr wrap="square">
            <a:spAutoFit/>
          </a:bodyPr>
          <a:lstStyle/>
          <a:p>
            <a:pPr marL="285750" indent="-285750">
              <a:lnSpc>
                <a:spcPct val="150000"/>
              </a:lnSpc>
              <a:buFont typeface="Wingdings" panose="05000000000000000000" pitchFamily="2" charset="2"/>
              <a:buChar char="Ø"/>
            </a:pP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以差异倍数≥</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1.2</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且</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p &lt;0.05</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筛选显著差异蛋白，</a:t>
            </a:r>
            <a:endPar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pP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a:t>
            </a:r>
            <a:r>
              <a:rPr lang="en-US" altLang="zh-CN" sz="16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 </a:t>
            </a:r>
            <a:r>
              <a:rPr lang="zh-CN" altLang="en-US" sz="16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组织</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（图</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）中共发现</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980</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个显著差异蛋白（</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DEPs</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），其中</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542</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个上调表达、</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438</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个下调表达；</a:t>
            </a:r>
            <a:endPar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pP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a:t>
            </a:r>
            <a:r>
              <a:rPr lang="zh-CN" altLang="en-US" sz="16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血清</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（图</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B</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）中共</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94</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个</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DEPs</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86</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个上调、</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8</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个下调。</a:t>
            </a:r>
          </a:p>
        </p:txBody>
      </p:sp>
      <p:pic>
        <p:nvPicPr>
          <p:cNvPr id="4" name="图片 3">
            <a:extLst>
              <a:ext uri="{FF2B5EF4-FFF2-40B4-BE49-F238E27FC236}">
                <a16:creationId xmlns:a16="http://schemas.microsoft.com/office/drawing/2014/main" id="{9CDF8B7F-1FFB-4B94-9F09-4916B4181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6614"/>
            <a:ext cx="9144000" cy="3599234"/>
          </a:xfrm>
          <a:prstGeom prst="rect">
            <a:avLst/>
          </a:prstGeom>
        </p:spPr>
      </p:pic>
    </p:spTree>
    <p:extLst>
      <p:ext uri="{BB962C8B-B14F-4D97-AF65-F5344CB8AC3E}">
        <p14:creationId xmlns:p14="http://schemas.microsoft.com/office/powerpoint/2010/main" val="1238970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D331D409-C0E2-4D97-8905-495E7DC767C8}"/>
              </a:ext>
            </a:extLst>
          </p:cNvPr>
          <p:cNvGrpSpPr/>
          <p:nvPr/>
        </p:nvGrpSpPr>
        <p:grpSpPr>
          <a:xfrm>
            <a:off x="251902" y="157386"/>
            <a:ext cx="887938" cy="585582"/>
            <a:chOff x="562441" y="531294"/>
            <a:chExt cx="2322326" cy="1531540"/>
          </a:xfrm>
        </p:grpSpPr>
        <p:sp>
          <p:nvSpPr>
            <p:cNvPr id="7" name="圆角矩形 65">
              <a:extLst>
                <a:ext uri="{FF2B5EF4-FFF2-40B4-BE49-F238E27FC236}">
                  <a16:creationId xmlns:a16="http://schemas.microsoft.com/office/drawing/2014/main" id="{9ECEEE58-7B74-4B3B-9A4E-200C4330DDBF}"/>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 name="圆角矩形 66">
              <a:extLst>
                <a:ext uri="{FF2B5EF4-FFF2-40B4-BE49-F238E27FC236}">
                  <a16:creationId xmlns:a16="http://schemas.microsoft.com/office/drawing/2014/main" id="{88261C39-80F8-495E-B26E-C0A68D568232}"/>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9" name="圆角矩形 67">
              <a:extLst>
                <a:ext uri="{FF2B5EF4-FFF2-40B4-BE49-F238E27FC236}">
                  <a16:creationId xmlns:a16="http://schemas.microsoft.com/office/drawing/2014/main" id="{8A35879D-42AD-4C7B-A281-1DBAC75F7AA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8">
              <a:extLst>
                <a:ext uri="{FF2B5EF4-FFF2-40B4-BE49-F238E27FC236}">
                  <a16:creationId xmlns:a16="http://schemas.microsoft.com/office/drawing/2014/main" id="{5C8038DD-5867-4E07-9150-ED47AE04AB39}"/>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圆角矩形 69">
              <a:extLst>
                <a:ext uri="{FF2B5EF4-FFF2-40B4-BE49-F238E27FC236}">
                  <a16:creationId xmlns:a16="http://schemas.microsoft.com/office/drawing/2014/main" id="{55617C67-BCBD-4081-A969-A768986A2C5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2" name="文本框 4">
              <a:extLst>
                <a:ext uri="{FF2B5EF4-FFF2-40B4-BE49-F238E27FC236}">
                  <a16:creationId xmlns:a16="http://schemas.microsoft.com/office/drawing/2014/main" id="{1321B250-9B7A-479D-B79A-11EA501D1D5E}"/>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02</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cxnSp>
        <p:nvCxnSpPr>
          <p:cNvPr id="35" name="直接连接符 34">
            <a:extLst>
              <a:ext uri="{FF2B5EF4-FFF2-40B4-BE49-F238E27FC236}">
                <a16:creationId xmlns:a16="http://schemas.microsoft.com/office/drawing/2014/main" id="{A717AFD5-93AA-4639-84E6-5A98521A4DF6}"/>
              </a:ext>
            </a:extLst>
          </p:cNvPr>
          <p:cNvCxnSpPr/>
          <p:nvPr/>
        </p:nvCxnSpPr>
        <p:spPr>
          <a:xfrm flipH="1">
            <a:off x="113851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4B183DD6-FE72-4A27-8C30-B4533AF383B8}"/>
              </a:ext>
            </a:extLst>
          </p:cNvPr>
          <p:cNvSpPr/>
          <p:nvPr/>
        </p:nvSpPr>
        <p:spPr>
          <a:xfrm>
            <a:off x="1350284" y="190285"/>
            <a:ext cx="6884009" cy="461665"/>
          </a:xfrm>
          <a:prstGeom prst="rect">
            <a:avLst/>
          </a:prstGeom>
        </p:spPr>
        <p:txBody>
          <a:bodyPr wrap="square">
            <a:spAutoFit/>
          </a:bodyPr>
          <a:lstStyle/>
          <a:p>
            <a:pPr defTabSz="913765">
              <a:defRPr/>
            </a:pP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药物蛋白质组学及其应用</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示例</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1</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2" name="文本框 21">
            <a:extLst>
              <a:ext uri="{FF2B5EF4-FFF2-40B4-BE49-F238E27FC236}">
                <a16:creationId xmlns:a16="http://schemas.microsoft.com/office/drawing/2014/main" id="{8F372A97-43D8-4CA7-A428-AA809D4F699D}"/>
              </a:ext>
            </a:extLst>
          </p:cNvPr>
          <p:cNvSpPr txBox="1"/>
          <p:nvPr/>
        </p:nvSpPr>
        <p:spPr>
          <a:xfrm>
            <a:off x="632999" y="751695"/>
            <a:ext cx="7401351" cy="580375"/>
          </a:xfrm>
          <a:prstGeom prst="rect">
            <a:avLst/>
          </a:prstGeom>
          <a:noFill/>
        </p:spPr>
        <p:txBody>
          <a:bodyPr wrap="square" lIns="91402" tIns="45700" rIns="91402" bIns="45700" rtlCol="0">
            <a:spAutoFit/>
          </a:bodyPr>
          <a:lstStyle/>
          <a:p>
            <a:pPr>
              <a:lnSpc>
                <a:spcPct val="150000"/>
              </a:lnSpc>
              <a:spcAft>
                <a:spcPts val="1200"/>
              </a:spcAft>
            </a:pPr>
            <a:r>
              <a:rPr lang="en-US" altLang="zh-CN"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1</a:t>
            </a:r>
            <a:r>
              <a:rPr lang="zh-CN" altLang="en-US"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）差异蛋白筛选及功能注释</a:t>
            </a:r>
            <a:endParaRPr lang="en-US" altLang="zh-CN"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a:extLst>
              <a:ext uri="{FF2B5EF4-FFF2-40B4-BE49-F238E27FC236}">
                <a16:creationId xmlns:a16="http://schemas.microsoft.com/office/drawing/2014/main" id="{6C25B6B8-5F11-4E85-B594-8DC8BC163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048" y="1243974"/>
            <a:ext cx="6477904" cy="4744112"/>
          </a:xfrm>
          <a:prstGeom prst="rect">
            <a:avLst/>
          </a:prstGeom>
        </p:spPr>
      </p:pic>
      <p:sp>
        <p:nvSpPr>
          <p:cNvPr id="19" name="文本框 18">
            <a:extLst>
              <a:ext uri="{FF2B5EF4-FFF2-40B4-BE49-F238E27FC236}">
                <a16:creationId xmlns:a16="http://schemas.microsoft.com/office/drawing/2014/main" id="{20DBFCE2-D282-4F2C-9ECD-346D4F2C703A}"/>
              </a:ext>
            </a:extLst>
          </p:cNvPr>
          <p:cNvSpPr txBox="1"/>
          <p:nvPr/>
        </p:nvSpPr>
        <p:spPr>
          <a:xfrm>
            <a:off x="507714" y="5899989"/>
            <a:ext cx="8316141" cy="873957"/>
          </a:xfrm>
          <a:prstGeom prst="rect">
            <a:avLst/>
          </a:prstGeom>
          <a:solidFill>
            <a:schemeClr val="bg1">
              <a:lumMod val="85000"/>
              <a:alpha val="70000"/>
            </a:schemeClr>
          </a:solidFill>
        </p:spPr>
        <p:txBody>
          <a:bodyPr wrap="square">
            <a:spAutoFit/>
          </a:bodyPr>
          <a:lstStyle/>
          <a:p>
            <a:pPr marL="285750" indent="-285750">
              <a:lnSpc>
                <a:spcPct val="150000"/>
              </a:lnSpc>
              <a:buFont typeface="Wingdings" panose="05000000000000000000" pitchFamily="2" charset="2"/>
              <a:buChar char="Ø"/>
            </a:pP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功能富集分析发现</a:t>
            </a:r>
            <a:r>
              <a:rPr lang="zh-CN" altLang="en-US"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组织</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中上调</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DEPs</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主要参与免疫相关细胞激活、黏附、免疫相关通路等（图</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），下调</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DEPs</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主要参与细胞连接相关通路（图</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B</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p>
        </p:txBody>
      </p:sp>
    </p:spTree>
    <p:extLst>
      <p:ext uri="{BB962C8B-B14F-4D97-AF65-F5344CB8AC3E}">
        <p14:creationId xmlns:p14="http://schemas.microsoft.com/office/powerpoint/2010/main" val="1591185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D331D409-C0E2-4D97-8905-495E7DC767C8}"/>
              </a:ext>
            </a:extLst>
          </p:cNvPr>
          <p:cNvGrpSpPr/>
          <p:nvPr/>
        </p:nvGrpSpPr>
        <p:grpSpPr>
          <a:xfrm>
            <a:off x="251902" y="157386"/>
            <a:ext cx="887938" cy="585582"/>
            <a:chOff x="562441" y="531294"/>
            <a:chExt cx="2322326" cy="1531540"/>
          </a:xfrm>
        </p:grpSpPr>
        <p:sp>
          <p:nvSpPr>
            <p:cNvPr id="7" name="圆角矩形 65">
              <a:extLst>
                <a:ext uri="{FF2B5EF4-FFF2-40B4-BE49-F238E27FC236}">
                  <a16:creationId xmlns:a16="http://schemas.microsoft.com/office/drawing/2014/main" id="{9ECEEE58-7B74-4B3B-9A4E-200C4330DDBF}"/>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 name="圆角矩形 66">
              <a:extLst>
                <a:ext uri="{FF2B5EF4-FFF2-40B4-BE49-F238E27FC236}">
                  <a16:creationId xmlns:a16="http://schemas.microsoft.com/office/drawing/2014/main" id="{88261C39-80F8-495E-B26E-C0A68D568232}"/>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9" name="圆角矩形 67">
              <a:extLst>
                <a:ext uri="{FF2B5EF4-FFF2-40B4-BE49-F238E27FC236}">
                  <a16:creationId xmlns:a16="http://schemas.microsoft.com/office/drawing/2014/main" id="{8A35879D-42AD-4C7B-A281-1DBAC75F7AA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8">
              <a:extLst>
                <a:ext uri="{FF2B5EF4-FFF2-40B4-BE49-F238E27FC236}">
                  <a16:creationId xmlns:a16="http://schemas.microsoft.com/office/drawing/2014/main" id="{5C8038DD-5867-4E07-9150-ED47AE04AB39}"/>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圆角矩形 69">
              <a:extLst>
                <a:ext uri="{FF2B5EF4-FFF2-40B4-BE49-F238E27FC236}">
                  <a16:creationId xmlns:a16="http://schemas.microsoft.com/office/drawing/2014/main" id="{55617C67-BCBD-4081-A969-A768986A2C5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2" name="文本框 4">
              <a:extLst>
                <a:ext uri="{FF2B5EF4-FFF2-40B4-BE49-F238E27FC236}">
                  <a16:creationId xmlns:a16="http://schemas.microsoft.com/office/drawing/2014/main" id="{1321B250-9B7A-479D-B79A-11EA501D1D5E}"/>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02</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cxnSp>
        <p:nvCxnSpPr>
          <p:cNvPr id="35" name="直接连接符 34">
            <a:extLst>
              <a:ext uri="{FF2B5EF4-FFF2-40B4-BE49-F238E27FC236}">
                <a16:creationId xmlns:a16="http://schemas.microsoft.com/office/drawing/2014/main" id="{A717AFD5-93AA-4639-84E6-5A98521A4DF6}"/>
              </a:ext>
            </a:extLst>
          </p:cNvPr>
          <p:cNvCxnSpPr/>
          <p:nvPr/>
        </p:nvCxnSpPr>
        <p:spPr>
          <a:xfrm flipH="1">
            <a:off x="113851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4B183DD6-FE72-4A27-8C30-B4533AF383B8}"/>
              </a:ext>
            </a:extLst>
          </p:cNvPr>
          <p:cNvSpPr/>
          <p:nvPr/>
        </p:nvSpPr>
        <p:spPr>
          <a:xfrm>
            <a:off x="1350284" y="190285"/>
            <a:ext cx="6884009" cy="461665"/>
          </a:xfrm>
          <a:prstGeom prst="rect">
            <a:avLst/>
          </a:prstGeom>
        </p:spPr>
        <p:txBody>
          <a:bodyPr wrap="square">
            <a:spAutoFit/>
          </a:bodyPr>
          <a:lstStyle/>
          <a:p>
            <a:pPr defTabSz="913765">
              <a:defRPr/>
            </a:pP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药物蛋白质组学及其应用</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示例</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1</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2" name="文本框 21">
            <a:extLst>
              <a:ext uri="{FF2B5EF4-FFF2-40B4-BE49-F238E27FC236}">
                <a16:creationId xmlns:a16="http://schemas.microsoft.com/office/drawing/2014/main" id="{8F372A97-43D8-4CA7-A428-AA809D4F699D}"/>
              </a:ext>
            </a:extLst>
          </p:cNvPr>
          <p:cNvSpPr txBox="1"/>
          <p:nvPr/>
        </p:nvSpPr>
        <p:spPr>
          <a:xfrm>
            <a:off x="632999" y="751695"/>
            <a:ext cx="7401351" cy="580375"/>
          </a:xfrm>
          <a:prstGeom prst="rect">
            <a:avLst/>
          </a:prstGeom>
          <a:noFill/>
        </p:spPr>
        <p:txBody>
          <a:bodyPr wrap="square" lIns="91402" tIns="45700" rIns="91402" bIns="45700" rtlCol="0">
            <a:spAutoFit/>
          </a:bodyPr>
          <a:lstStyle/>
          <a:p>
            <a:pPr>
              <a:lnSpc>
                <a:spcPct val="150000"/>
              </a:lnSpc>
              <a:spcAft>
                <a:spcPts val="1200"/>
              </a:spcAft>
            </a:pPr>
            <a:r>
              <a:rPr lang="en-US" altLang="zh-CN"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1</a:t>
            </a:r>
            <a:r>
              <a:rPr lang="zh-CN" altLang="en-US"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）差异蛋白筛选及功能注释</a:t>
            </a:r>
            <a:endParaRPr lang="en-US" altLang="zh-CN"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a:extLst>
              <a:ext uri="{FF2B5EF4-FFF2-40B4-BE49-F238E27FC236}">
                <a16:creationId xmlns:a16="http://schemas.microsoft.com/office/drawing/2014/main" id="{B26CEB4D-AF65-4C7F-927C-478A309DA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969" y="1976235"/>
            <a:ext cx="6716062" cy="2905530"/>
          </a:xfrm>
          <a:prstGeom prst="rect">
            <a:avLst/>
          </a:prstGeom>
        </p:spPr>
      </p:pic>
      <p:sp>
        <p:nvSpPr>
          <p:cNvPr id="15" name="文本框 14">
            <a:extLst>
              <a:ext uri="{FF2B5EF4-FFF2-40B4-BE49-F238E27FC236}">
                <a16:creationId xmlns:a16="http://schemas.microsoft.com/office/drawing/2014/main" id="{3CBFC655-B99D-4781-85AF-BE62BA67DF1C}"/>
              </a:ext>
            </a:extLst>
          </p:cNvPr>
          <p:cNvSpPr txBox="1"/>
          <p:nvPr/>
        </p:nvSpPr>
        <p:spPr>
          <a:xfrm>
            <a:off x="1079161" y="5188381"/>
            <a:ext cx="6985677" cy="458459"/>
          </a:xfrm>
          <a:prstGeom prst="rect">
            <a:avLst/>
          </a:prstGeom>
          <a:solidFill>
            <a:schemeClr val="bg1">
              <a:lumMod val="85000"/>
              <a:alpha val="70000"/>
            </a:schemeClr>
          </a:solidFill>
        </p:spPr>
        <p:txBody>
          <a:bodyPr wrap="square">
            <a:spAutoFit/>
          </a:bodyPr>
          <a:lstStyle/>
          <a:p>
            <a:pPr marL="285750" indent="-285750">
              <a:lnSpc>
                <a:spcPct val="150000"/>
              </a:lnSpc>
              <a:buFont typeface="Wingdings" panose="05000000000000000000" pitchFamily="2" charset="2"/>
              <a:buChar char="Ø"/>
            </a:pP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血清上调</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DEPs</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主要参与蛋白质活化级联、血小板活化等（图</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3</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p>
        </p:txBody>
      </p:sp>
    </p:spTree>
    <p:extLst>
      <p:ext uri="{BB962C8B-B14F-4D97-AF65-F5344CB8AC3E}">
        <p14:creationId xmlns:p14="http://schemas.microsoft.com/office/powerpoint/2010/main" val="207758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D331D409-C0E2-4D97-8905-495E7DC767C8}"/>
              </a:ext>
            </a:extLst>
          </p:cNvPr>
          <p:cNvGrpSpPr/>
          <p:nvPr/>
        </p:nvGrpSpPr>
        <p:grpSpPr>
          <a:xfrm>
            <a:off x="251902" y="157386"/>
            <a:ext cx="887938" cy="585582"/>
            <a:chOff x="562441" y="531294"/>
            <a:chExt cx="2322326" cy="1531540"/>
          </a:xfrm>
        </p:grpSpPr>
        <p:sp>
          <p:nvSpPr>
            <p:cNvPr id="7" name="圆角矩形 65">
              <a:extLst>
                <a:ext uri="{FF2B5EF4-FFF2-40B4-BE49-F238E27FC236}">
                  <a16:creationId xmlns:a16="http://schemas.microsoft.com/office/drawing/2014/main" id="{9ECEEE58-7B74-4B3B-9A4E-200C4330DDBF}"/>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 name="圆角矩形 66">
              <a:extLst>
                <a:ext uri="{FF2B5EF4-FFF2-40B4-BE49-F238E27FC236}">
                  <a16:creationId xmlns:a16="http://schemas.microsoft.com/office/drawing/2014/main" id="{88261C39-80F8-495E-B26E-C0A68D568232}"/>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9" name="圆角矩形 67">
              <a:extLst>
                <a:ext uri="{FF2B5EF4-FFF2-40B4-BE49-F238E27FC236}">
                  <a16:creationId xmlns:a16="http://schemas.microsoft.com/office/drawing/2014/main" id="{8A35879D-42AD-4C7B-A281-1DBAC75F7AA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8">
              <a:extLst>
                <a:ext uri="{FF2B5EF4-FFF2-40B4-BE49-F238E27FC236}">
                  <a16:creationId xmlns:a16="http://schemas.microsoft.com/office/drawing/2014/main" id="{5C8038DD-5867-4E07-9150-ED47AE04AB39}"/>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圆角矩形 69">
              <a:extLst>
                <a:ext uri="{FF2B5EF4-FFF2-40B4-BE49-F238E27FC236}">
                  <a16:creationId xmlns:a16="http://schemas.microsoft.com/office/drawing/2014/main" id="{55617C67-BCBD-4081-A969-A768986A2C5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2" name="文本框 4">
              <a:extLst>
                <a:ext uri="{FF2B5EF4-FFF2-40B4-BE49-F238E27FC236}">
                  <a16:creationId xmlns:a16="http://schemas.microsoft.com/office/drawing/2014/main" id="{1321B250-9B7A-479D-B79A-11EA501D1D5E}"/>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02</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cxnSp>
        <p:nvCxnSpPr>
          <p:cNvPr id="35" name="直接连接符 34">
            <a:extLst>
              <a:ext uri="{FF2B5EF4-FFF2-40B4-BE49-F238E27FC236}">
                <a16:creationId xmlns:a16="http://schemas.microsoft.com/office/drawing/2014/main" id="{A717AFD5-93AA-4639-84E6-5A98521A4DF6}"/>
              </a:ext>
            </a:extLst>
          </p:cNvPr>
          <p:cNvCxnSpPr/>
          <p:nvPr/>
        </p:nvCxnSpPr>
        <p:spPr>
          <a:xfrm flipH="1">
            <a:off x="113851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4B183DD6-FE72-4A27-8C30-B4533AF383B8}"/>
              </a:ext>
            </a:extLst>
          </p:cNvPr>
          <p:cNvSpPr/>
          <p:nvPr/>
        </p:nvSpPr>
        <p:spPr>
          <a:xfrm>
            <a:off x="1350284" y="190285"/>
            <a:ext cx="6884009" cy="461665"/>
          </a:xfrm>
          <a:prstGeom prst="rect">
            <a:avLst/>
          </a:prstGeom>
        </p:spPr>
        <p:txBody>
          <a:bodyPr wrap="square">
            <a:spAutoFit/>
          </a:bodyPr>
          <a:lstStyle/>
          <a:p>
            <a:pPr defTabSz="913765">
              <a:defRPr/>
            </a:pP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药物蛋白质组学及其应用</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示例</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1</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2" name="文本框 21">
            <a:extLst>
              <a:ext uri="{FF2B5EF4-FFF2-40B4-BE49-F238E27FC236}">
                <a16:creationId xmlns:a16="http://schemas.microsoft.com/office/drawing/2014/main" id="{8F372A97-43D8-4CA7-A428-AA809D4F699D}"/>
              </a:ext>
            </a:extLst>
          </p:cNvPr>
          <p:cNvSpPr txBox="1"/>
          <p:nvPr/>
        </p:nvSpPr>
        <p:spPr>
          <a:xfrm>
            <a:off x="632999" y="751695"/>
            <a:ext cx="7401351" cy="580375"/>
          </a:xfrm>
          <a:prstGeom prst="rect">
            <a:avLst/>
          </a:prstGeom>
          <a:noFill/>
        </p:spPr>
        <p:txBody>
          <a:bodyPr wrap="square" lIns="91402" tIns="45700" rIns="91402" bIns="45700" rtlCol="0">
            <a:spAutoFit/>
          </a:bodyPr>
          <a:lstStyle/>
          <a:p>
            <a:pPr>
              <a:lnSpc>
                <a:spcPct val="150000"/>
              </a:lnSpc>
              <a:spcAft>
                <a:spcPts val="1200"/>
              </a:spcAft>
            </a:pPr>
            <a:r>
              <a:rPr lang="en-US" altLang="zh-CN"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2</a:t>
            </a:r>
            <a:r>
              <a:rPr lang="zh-CN" altLang="en-US"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）转录组数据的</a:t>
            </a:r>
            <a:r>
              <a:rPr lang="en-US" altLang="zh-CN"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WGCNA</a:t>
            </a:r>
            <a:r>
              <a:rPr lang="zh-CN" altLang="en-US"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分析</a:t>
            </a:r>
            <a:endParaRPr lang="en-US" altLang="zh-CN"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文本框 14">
            <a:extLst>
              <a:ext uri="{FF2B5EF4-FFF2-40B4-BE49-F238E27FC236}">
                <a16:creationId xmlns:a16="http://schemas.microsoft.com/office/drawing/2014/main" id="{3CBFC655-B99D-4781-85AF-BE62BA67DF1C}"/>
              </a:ext>
            </a:extLst>
          </p:cNvPr>
          <p:cNvSpPr txBox="1"/>
          <p:nvPr/>
        </p:nvSpPr>
        <p:spPr>
          <a:xfrm>
            <a:off x="596618" y="5241179"/>
            <a:ext cx="8139083" cy="1525739"/>
          </a:xfrm>
          <a:prstGeom prst="rect">
            <a:avLst/>
          </a:prstGeom>
          <a:solidFill>
            <a:schemeClr val="bg1">
              <a:lumMod val="85000"/>
              <a:alpha val="70000"/>
            </a:schemeClr>
          </a:solidFill>
        </p:spPr>
        <p:txBody>
          <a:bodyPr wrap="square">
            <a:spAutoFit/>
          </a:bodyPr>
          <a:lstStyle/>
          <a:p>
            <a:pPr marL="285750" indent="-285750">
              <a:lnSpc>
                <a:spcPct val="150000"/>
              </a:lnSpc>
              <a:buFont typeface="Wingdings" panose="05000000000000000000" pitchFamily="2" charset="2"/>
              <a:buChar char="Ø"/>
            </a:pP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对来源于组织的</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GSE40568</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转录组数据进行</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WGCNA</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分析，发现</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934</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个基因与</a:t>
            </a:r>
            <a:r>
              <a:rPr lang="en-US" altLang="zh-CN" sz="16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IgG4-RD</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显著相关（图</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4A turquoise</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模块），而从来源于</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PBMC</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GSE66456</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数据中发现</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360</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个显著相关基因（图</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4B yellow</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模块），进一步对这些基因进行功能注释，发现参与</a:t>
            </a:r>
            <a:r>
              <a:rPr lang="en-US" altLang="zh-CN" sz="16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IgG4-RD</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3</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个主要生物过程和一些信号通路。</a:t>
            </a:r>
          </a:p>
        </p:txBody>
      </p:sp>
      <p:pic>
        <p:nvPicPr>
          <p:cNvPr id="3" name="图片 2">
            <a:extLst>
              <a:ext uri="{FF2B5EF4-FFF2-40B4-BE49-F238E27FC236}">
                <a16:creationId xmlns:a16="http://schemas.microsoft.com/office/drawing/2014/main" id="{B9F41768-0B4F-4090-A9B2-548D29558091}"/>
              </a:ext>
            </a:extLst>
          </p:cNvPr>
          <p:cNvPicPr>
            <a:picLocks noChangeAspect="1"/>
          </p:cNvPicPr>
          <p:nvPr/>
        </p:nvPicPr>
        <p:blipFill rotWithShape="1">
          <a:blip r:embed="rId3">
            <a:extLst>
              <a:ext uri="{28A0092B-C50C-407E-A947-70E740481C1C}">
                <a14:useLocalDpi xmlns:a14="http://schemas.microsoft.com/office/drawing/2010/main" val="0"/>
              </a:ext>
            </a:extLst>
          </a:blip>
          <a:srcRect t="2895" b="4684"/>
          <a:stretch/>
        </p:blipFill>
        <p:spPr>
          <a:xfrm>
            <a:off x="1333048" y="1332070"/>
            <a:ext cx="6477904" cy="3909109"/>
          </a:xfrm>
          <a:prstGeom prst="rect">
            <a:avLst/>
          </a:prstGeom>
        </p:spPr>
      </p:pic>
    </p:spTree>
    <p:extLst>
      <p:ext uri="{BB962C8B-B14F-4D97-AF65-F5344CB8AC3E}">
        <p14:creationId xmlns:p14="http://schemas.microsoft.com/office/powerpoint/2010/main" val="4038479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a:extLst>
              <a:ext uri="{FF2B5EF4-FFF2-40B4-BE49-F238E27FC236}">
                <a16:creationId xmlns:a16="http://schemas.microsoft.com/office/drawing/2014/main" id="{841A7FF4-21B7-4753-A6C1-CD1B1697B896}"/>
              </a:ext>
            </a:extLst>
          </p:cNvPr>
          <p:cNvGrpSpPr/>
          <p:nvPr/>
        </p:nvGrpSpPr>
        <p:grpSpPr>
          <a:xfrm>
            <a:off x="709116" y="3277774"/>
            <a:ext cx="7995944" cy="697738"/>
            <a:chOff x="4304043" y="1286668"/>
            <a:chExt cx="3837944" cy="2757793"/>
          </a:xfrm>
          <a:effectLst>
            <a:outerShdw blurRad="381000" dist="254000" dir="8100000" algn="tr" rotWithShape="0">
              <a:prstClr val="black">
                <a:alpha val="40000"/>
              </a:prstClr>
            </a:outerShdw>
          </a:effectLst>
        </p:grpSpPr>
        <p:sp>
          <p:nvSpPr>
            <p:cNvPr id="48" name="圆角矩形 56">
              <a:extLst>
                <a:ext uri="{FF2B5EF4-FFF2-40B4-BE49-F238E27FC236}">
                  <a16:creationId xmlns:a16="http://schemas.microsoft.com/office/drawing/2014/main" id="{84556825-5C28-4A6E-8809-50964B1FE56A}"/>
                </a:ext>
              </a:extLst>
            </p:cNvPr>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charset="-122"/>
                <a:ea typeface="思源黑体 CN Medium" panose="020B0600000000000000" charset="-122"/>
              </a:endParaRPr>
            </a:p>
          </p:txBody>
        </p:sp>
        <p:sp>
          <p:nvSpPr>
            <p:cNvPr id="49" name="圆角矩形 57">
              <a:extLst>
                <a:ext uri="{FF2B5EF4-FFF2-40B4-BE49-F238E27FC236}">
                  <a16:creationId xmlns:a16="http://schemas.microsoft.com/office/drawing/2014/main" id="{E40A2F3E-3080-45DC-911F-2895EC401671}"/>
                </a:ext>
              </a:extLst>
            </p:cNvPr>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charset="-122"/>
                <a:ea typeface="思源黑体 CN Medium" panose="020B0600000000000000" charset="-122"/>
              </a:endParaRPr>
            </a:p>
          </p:txBody>
        </p:sp>
      </p:grpSp>
      <p:sp>
        <p:nvSpPr>
          <p:cNvPr id="4" name="矩形 3">
            <a:extLst>
              <a:ext uri="{FF2B5EF4-FFF2-40B4-BE49-F238E27FC236}">
                <a16:creationId xmlns:a16="http://schemas.microsoft.com/office/drawing/2014/main" id="{0CB74F44-55DF-4775-8B6B-44BFC4EB7F25}"/>
              </a:ext>
            </a:extLst>
          </p:cNvPr>
          <p:cNvSpPr/>
          <p:nvPr/>
        </p:nvSpPr>
        <p:spPr>
          <a:xfrm>
            <a:off x="1350285" y="190285"/>
            <a:ext cx="2430474" cy="830997"/>
          </a:xfrm>
          <a:prstGeom prst="rect">
            <a:avLst/>
          </a:prstGeom>
        </p:spPr>
        <p:txBody>
          <a:bodyPr wrap="none">
            <a:spAutoFit/>
          </a:bodyPr>
          <a:lstStyle/>
          <a:p>
            <a:pPr defTabSz="913765">
              <a:defRPr/>
            </a:pP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蛋白质组学概述 </a:t>
            </a:r>
          </a:p>
          <a:p>
            <a:pPr defTabSz="913765">
              <a:defRPr/>
            </a:pP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6" name="组合 5">
            <a:extLst>
              <a:ext uri="{FF2B5EF4-FFF2-40B4-BE49-F238E27FC236}">
                <a16:creationId xmlns:a16="http://schemas.microsoft.com/office/drawing/2014/main" id="{D331D409-C0E2-4D97-8905-495E7DC767C8}"/>
              </a:ext>
            </a:extLst>
          </p:cNvPr>
          <p:cNvGrpSpPr/>
          <p:nvPr/>
        </p:nvGrpSpPr>
        <p:grpSpPr>
          <a:xfrm>
            <a:off x="251902" y="157386"/>
            <a:ext cx="887938" cy="585582"/>
            <a:chOff x="562441" y="531294"/>
            <a:chExt cx="2322326" cy="1531540"/>
          </a:xfrm>
        </p:grpSpPr>
        <p:sp>
          <p:nvSpPr>
            <p:cNvPr id="7" name="圆角矩形 65">
              <a:extLst>
                <a:ext uri="{FF2B5EF4-FFF2-40B4-BE49-F238E27FC236}">
                  <a16:creationId xmlns:a16="http://schemas.microsoft.com/office/drawing/2014/main" id="{9ECEEE58-7B74-4B3B-9A4E-200C4330DDBF}"/>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 name="圆角矩形 66">
              <a:extLst>
                <a:ext uri="{FF2B5EF4-FFF2-40B4-BE49-F238E27FC236}">
                  <a16:creationId xmlns:a16="http://schemas.microsoft.com/office/drawing/2014/main" id="{88261C39-80F8-495E-B26E-C0A68D568232}"/>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9" name="圆角矩形 67">
              <a:extLst>
                <a:ext uri="{FF2B5EF4-FFF2-40B4-BE49-F238E27FC236}">
                  <a16:creationId xmlns:a16="http://schemas.microsoft.com/office/drawing/2014/main" id="{8A35879D-42AD-4C7B-A281-1DBAC75F7AA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8">
              <a:extLst>
                <a:ext uri="{FF2B5EF4-FFF2-40B4-BE49-F238E27FC236}">
                  <a16:creationId xmlns:a16="http://schemas.microsoft.com/office/drawing/2014/main" id="{5C8038DD-5867-4E07-9150-ED47AE04AB39}"/>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圆角矩形 69">
              <a:extLst>
                <a:ext uri="{FF2B5EF4-FFF2-40B4-BE49-F238E27FC236}">
                  <a16:creationId xmlns:a16="http://schemas.microsoft.com/office/drawing/2014/main" id="{55617C67-BCBD-4081-A969-A768986A2C5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2" name="文本框 4">
              <a:extLst>
                <a:ext uri="{FF2B5EF4-FFF2-40B4-BE49-F238E27FC236}">
                  <a16:creationId xmlns:a16="http://schemas.microsoft.com/office/drawing/2014/main" id="{1321B250-9B7A-479D-B79A-11EA501D1D5E}"/>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01</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cxnSp>
        <p:nvCxnSpPr>
          <p:cNvPr id="13" name="直接连接符 12">
            <a:extLst>
              <a:ext uri="{FF2B5EF4-FFF2-40B4-BE49-F238E27FC236}">
                <a16:creationId xmlns:a16="http://schemas.microsoft.com/office/drawing/2014/main" id="{1BB38661-13D5-404F-8B0E-89F8B2FF52C0}"/>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5FF617DD-C81F-41C9-8E32-DC6ABE97292E}"/>
              </a:ext>
            </a:extLst>
          </p:cNvPr>
          <p:cNvGrpSpPr/>
          <p:nvPr/>
        </p:nvGrpSpPr>
        <p:grpSpPr>
          <a:xfrm>
            <a:off x="709116" y="4302721"/>
            <a:ext cx="7995944" cy="1196533"/>
            <a:chOff x="4304043" y="1286668"/>
            <a:chExt cx="3837944" cy="2757793"/>
          </a:xfrm>
          <a:effectLst>
            <a:outerShdw blurRad="381000" dist="254000" dir="8100000" algn="tr" rotWithShape="0">
              <a:prstClr val="black">
                <a:alpha val="40000"/>
              </a:prstClr>
            </a:outerShdw>
          </a:effectLst>
        </p:grpSpPr>
        <p:sp>
          <p:nvSpPr>
            <p:cNvPr id="35" name="圆角矩形 56">
              <a:extLst>
                <a:ext uri="{FF2B5EF4-FFF2-40B4-BE49-F238E27FC236}">
                  <a16:creationId xmlns:a16="http://schemas.microsoft.com/office/drawing/2014/main" id="{54D4C181-BF70-4135-BAAD-889C1C0B4E5C}"/>
                </a:ext>
              </a:extLst>
            </p:cNvPr>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charset="-122"/>
                <a:ea typeface="思源黑体 CN Medium" panose="020B0600000000000000" charset="-122"/>
              </a:endParaRPr>
            </a:p>
          </p:txBody>
        </p:sp>
        <p:sp>
          <p:nvSpPr>
            <p:cNvPr id="36" name="圆角矩形 57">
              <a:extLst>
                <a:ext uri="{FF2B5EF4-FFF2-40B4-BE49-F238E27FC236}">
                  <a16:creationId xmlns:a16="http://schemas.microsoft.com/office/drawing/2014/main" id="{B4E12836-0B2E-4454-A989-27FFDD33D05C}"/>
                </a:ext>
              </a:extLst>
            </p:cNvPr>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charset="-122"/>
                <a:ea typeface="思源黑体 CN Medium" panose="020B0600000000000000" charset="-122"/>
              </a:endParaRPr>
            </a:p>
          </p:txBody>
        </p:sp>
      </p:grpSp>
      <p:grpSp>
        <p:nvGrpSpPr>
          <p:cNvPr id="40" name="组合 39">
            <a:extLst>
              <a:ext uri="{FF2B5EF4-FFF2-40B4-BE49-F238E27FC236}">
                <a16:creationId xmlns:a16="http://schemas.microsoft.com/office/drawing/2014/main" id="{32A89686-CC22-4080-8813-C7B5DE7EBD12}"/>
              </a:ext>
            </a:extLst>
          </p:cNvPr>
          <p:cNvGrpSpPr/>
          <p:nvPr/>
        </p:nvGrpSpPr>
        <p:grpSpPr>
          <a:xfrm>
            <a:off x="709116" y="1751248"/>
            <a:ext cx="7995944" cy="1173446"/>
            <a:chOff x="4304043" y="1286668"/>
            <a:chExt cx="3837944" cy="2757793"/>
          </a:xfrm>
          <a:effectLst>
            <a:outerShdw blurRad="381000" dist="254000" dir="8100000" algn="tr" rotWithShape="0">
              <a:prstClr val="black">
                <a:alpha val="40000"/>
              </a:prstClr>
            </a:outerShdw>
          </a:effectLst>
        </p:grpSpPr>
        <p:sp>
          <p:nvSpPr>
            <p:cNvPr id="41" name="圆角矩形 56">
              <a:extLst>
                <a:ext uri="{FF2B5EF4-FFF2-40B4-BE49-F238E27FC236}">
                  <a16:creationId xmlns:a16="http://schemas.microsoft.com/office/drawing/2014/main" id="{2165A8B9-79DB-4CE0-88AD-FDFBA6323A95}"/>
                </a:ext>
              </a:extLst>
            </p:cNvPr>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charset="-122"/>
                <a:ea typeface="思源黑体 CN Medium" panose="020B0600000000000000" charset="-122"/>
              </a:endParaRPr>
            </a:p>
          </p:txBody>
        </p:sp>
        <p:sp>
          <p:nvSpPr>
            <p:cNvPr id="42" name="圆角矩形 57">
              <a:extLst>
                <a:ext uri="{FF2B5EF4-FFF2-40B4-BE49-F238E27FC236}">
                  <a16:creationId xmlns:a16="http://schemas.microsoft.com/office/drawing/2014/main" id="{3CEA6189-5721-4A4D-B5B0-366523E2C717}"/>
                </a:ext>
              </a:extLst>
            </p:cNvPr>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charset="-122"/>
                <a:ea typeface="思源黑体 CN Medium" panose="020B0600000000000000" charset="-122"/>
              </a:endParaRPr>
            </a:p>
          </p:txBody>
        </p:sp>
      </p:grpSp>
      <p:sp>
        <p:nvSpPr>
          <p:cNvPr id="45" name="文本框 44">
            <a:extLst>
              <a:ext uri="{FF2B5EF4-FFF2-40B4-BE49-F238E27FC236}">
                <a16:creationId xmlns:a16="http://schemas.microsoft.com/office/drawing/2014/main" id="{1271136D-9586-418C-A8A9-D336996AC1A6}"/>
              </a:ext>
            </a:extLst>
          </p:cNvPr>
          <p:cNvSpPr txBox="1"/>
          <p:nvPr/>
        </p:nvSpPr>
        <p:spPr>
          <a:xfrm>
            <a:off x="632998" y="905097"/>
            <a:ext cx="7401351" cy="661807"/>
          </a:xfrm>
          <a:prstGeom prst="rect">
            <a:avLst/>
          </a:prstGeom>
          <a:noFill/>
        </p:spPr>
        <p:txBody>
          <a:bodyPr wrap="square" lIns="91402" tIns="45700" rIns="91402" bIns="45700" rtlCol="0">
            <a:spAutoFit/>
          </a:bodyPr>
          <a:lstStyle/>
          <a:p>
            <a:pPr>
              <a:lnSpc>
                <a:spcPct val="150000"/>
              </a:lnSpc>
              <a:spcAft>
                <a:spcPts val="1200"/>
              </a:spcAft>
            </a:pP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背景</a:t>
            </a:r>
            <a:endParaRPr lang="en-US" altLang="zh-CN" sz="2800"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6" name="文本框 45">
            <a:extLst>
              <a:ext uri="{FF2B5EF4-FFF2-40B4-BE49-F238E27FC236}">
                <a16:creationId xmlns:a16="http://schemas.microsoft.com/office/drawing/2014/main" id="{A7F7DA17-46A9-401E-A6BA-BE1975536A99}"/>
              </a:ext>
            </a:extLst>
          </p:cNvPr>
          <p:cNvSpPr txBox="1"/>
          <p:nvPr/>
        </p:nvSpPr>
        <p:spPr>
          <a:xfrm>
            <a:off x="1006413" y="1884525"/>
            <a:ext cx="7401351" cy="3576836"/>
          </a:xfrm>
          <a:prstGeom prst="rect">
            <a:avLst/>
          </a:prstGeom>
          <a:noFill/>
        </p:spPr>
        <p:txBody>
          <a:bodyPr wrap="square" lIns="91402" tIns="45700" rIns="91402" bIns="45700" rtlCol="0">
            <a:spAutoFit/>
          </a:bodyPr>
          <a:lstStyle/>
          <a:p>
            <a:pPr marL="342900" indent="-342900">
              <a:lnSpc>
                <a:spcPct val="150000"/>
              </a:lnSpc>
              <a:buFont typeface="Wingdings" panose="05000000000000000000" pitchFamily="2" charset="2"/>
              <a:buChar char="ü"/>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基因数量有限性和基因结构的相对稳定性 </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VS </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生命现象的复杂性和多变性。 </a:t>
            </a:r>
          </a:p>
          <a:p>
            <a:pPr marL="342900" indent="-342900">
              <a:lnSpc>
                <a:spcPct val="150000"/>
              </a:lnSpc>
              <a:buFont typeface="Wingdings" panose="05000000000000000000" pitchFamily="2" charset="2"/>
              <a:buChar char="ü"/>
            </a:pP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spcBef>
                <a:spcPts val="600"/>
              </a:spcBef>
              <a:buFont typeface="Wingdings" panose="05000000000000000000" pitchFamily="2" charset="2"/>
              <a:buChar char="ü"/>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从</a:t>
            </a:r>
            <a:r>
              <a:rPr lang="en-US" altLang="zh-CN" sz="20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genome</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到</a:t>
            </a:r>
            <a:r>
              <a:rPr lang="en-US" altLang="zh-CN" sz="20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proteome</a:t>
            </a:r>
          </a:p>
          <a:p>
            <a:pPr>
              <a:lnSpc>
                <a:spcPct val="150000"/>
              </a:lnSpc>
            </a:pPr>
            <a:endParaRPr lang="en-US" altLang="zh-CN" sz="1000"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buFont typeface="Wingdings" panose="05000000000000000000" pitchFamily="2" charset="2"/>
              <a:buChar char="ü"/>
            </a:pPr>
            <a:endParaRPr lang="en-US" altLang="zh-CN" sz="1600"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buFont typeface="Wingdings" panose="05000000000000000000" pitchFamily="2" charset="2"/>
              <a:buChar char="ü"/>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对蛋白质的数量、结构、性质、相互关系和生物学功能进行全面深入的研究已成为生命科学研究的迫切需要和重要任务。</a:t>
            </a:r>
          </a:p>
        </p:txBody>
      </p:sp>
    </p:spTree>
    <p:extLst>
      <p:ext uri="{BB962C8B-B14F-4D97-AF65-F5344CB8AC3E}">
        <p14:creationId xmlns:p14="http://schemas.microsoft.com/office/powerpoint/2010/main" val="1617671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93B9070-E792-4E8A-BE31-024E2571B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039" y="1284916"/>
            <a:ext cx="5407922" cy="4411070"/>
          </a:xfrm>
          <a:prstGeom prst="rect">
            <a:avLst/>
          </a:prstGeom>
        </p:spPr>
      </p:pic>
      <p:grpSp>
        <p:nvGrpSpPr>
          <p:cNvPr id="6" name="组合 5">
            <a:extLst>
              <a:ext uri="{FF2B5EF4-FFF2-40B4-BE49-F238E27FC236}">
                <a16:creationId xmlns:a16="http://schemas.microsoft.com/office/drawing/2014/main" id="{D331D409-C0E2-4D97-8905-495E7DC767C8}"/>
              </a:ext>
            </a:extLst>
          </p:cNvPr>
          <p:cNvGrpSpPr/>
          <p:nvPr/>
        </p:nvGrpSpPr>
        <p:grpSpPr>
          <a:xfrm>
            <a:off x="251902" y="157386"/>
            <a:ext cx="887938" cy="585582"/>
            <a:chOff x="562441" y="531294"/>
            <a:chExt cx="2322326" cy="1531540"/>
          </a:xfrm>
        </p:grpSpPr>
        <p:sp>
          <p:nvSpPr>
            <p:cNvPr id="7" name="圆角矩形 65">
              <a:extLst>
                <a:ext uri="{FF2B5EF4-FFF2-40B4-BE49-F238E27FC236}">
                  <a16:creationId xmlns:a16="http://schemas.microsoft.com/office/drawing/2014/main" id="{9ECEEE58-7B74-4B3B-9A4E-200C4330DDBF}"/>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 name="圆角矩形 66">
              <a:extLst>
                <a:ext uri="{FF2B5EF4-FFF2-40B4-BE49-F238E27FC236}">
                  <a16:creationId xmlns:a16="http://schemas.microsoft.com/office/drawing/2014/main" id="{88261C39-80F8-495E-B26E-C0A68D568232}"/>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9" name="圆角矩形 67">
              <a:extLst>
                <a:ext uri="{FF2B5EF4-FFF2-40B4-BE49-F238E27FC236}">
                  <a16:creationId xmlns:a16="http://schemas.microsoft.com/office/drawing/2014/main" id="{8A35879D-42AD-4C7B-A281-1DBAC75F7AA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8">
              <a:extLst>
                <a:ext uri="{FF2B5EF4-FFF2-40B4-BE49-F238E27FC236}">
                  <a16:creationId xmlns:a16="http://schemas.microsoft.com/office/drawing/2014/main" id="{5C8038DD-5867-4E07-9150-ED47AE04AB39}"/>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圆角矩形 69">
              <a:extLst>
                <a:ext uri="{FF2B5EF4-FFF2-40B4-BE49-F238E27FC236}">
                  <a16:creationId xmlns:a16="http://schemas.microsoft.com/office/drawing/2014/main" id="{55617C67-BCBD-4081-A969-A768986A2C5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2" name="文本框 4">
              <a:extLst>
                <a:ext uri="{FF2B5EF4-FFF2-40B4-BE49-F238E27FC236}">
                  <a16:creationId xmlns:a16="http://schemas.microsoft.com/office/drawing/2014/main" id="{1321B250-9B7A-479D-B79A-11EA501D1D5E}"/>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02</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cxnSp>
        <p:nvCxnSpPr>
          <p:cNvPr id="35" name="直接连接符 34">
            <a:extLst>
              <a:ext uri="{FF2B5EF4-FFF2-40B4-BE49-F238E27FC236}">
                <a16:creationId xmlns:a16="http://schemas.microsoft.com/office/drawing/2014/main" id="{A717AFD5-93AA-4639-84E6-5A98521A4DF6}"/>
              </a:ext>
            </a:extLst>
          </p:cNvPr>
          <p:cNvCxnSpPr/>
          <p:nvPr/>
        </p:nvCxnSpPr>
        <p:spPr>
          <a:xfrm flipH="1">
            <a:off x="113851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4B183DD6-FE72-4A27-8C30-B4533AF383B8}"/>
              </a:ext>
            </a:extLst>
          </p:cNvPr>
          <p:cNvSpPr/>
          <p:nvPr/>
        </p:nvSpPr>
        <p:spPr>
          <a:xfrm>
            <a:off x="1350284" y="190285"/>
            <a:ext cx="6884009" cy="461665"/>
          </a:xfrm>
          <a:prstGeom prst="rect">
            <a:avLst/>
          </a:prstGeom>
        </p:spPr>
        <p:txBody>
          <a:bodyPr wrap="square">
            <a:spAutoFit/>
          </a:bodyPr>
          <a:lstStyle/>
          <a:p>
            <a:pPr defTabSz="913765">
              <a:defRPr/>
            </a:pP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药物蛋白质组学及其应用</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示例</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1</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2" name="文本框 21">
            <a:extLst>
              <a:ext uri="{FF2B5EF4-FFF2-40B4-BE49-F238E27FC236}">
                <a16:creationId xmlns:a16="http://schemas.microsoft.com/office/drawing/2014/main" id="{8F372A97-43D8-4CA7-A428-AA809D4F699D}"/>
              </a:ext>
            </a:extLst>
          </p:cNvPr>
          <p:cNvSpPr txBox="1"/>
          <p:nvPr/>
        </p:nvSpPr>
        <p:spPr>
          <a:xfrm>
            <a:off x="632999" y="751695"/>
            <a:ext cx="7401351" cy="580375"/>
          </a:xfrm>
          <a:prstGeom prst="rect">
            <a:avLst/>
          </a:prstGeom>
          <a:noFill/>
        </p:spPr>
        <p:txBody>
          <a:bodyPr wrap="square" lIns="91402" tIns="45700" rIns="91402" bIns="45700" rtlCol="0">
            <a:spAutoFit/>
          </a:bodyPr>
          <a:lstStyle/>
          <a:p>
            <a:pPr>
              <a:lnSpc>
                <a:spcPct val="150000"/>
              </a:lnSpc>
              <a:spcAft>
                <a:spcPts val="1200"/>
              </a:spcAft>
            </a:pPr>
            <a:r>
              <a:rPr lang="en-US" altLang="zh-CN"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3</a:t>
            </a:r>
            <a:r>
              <a:rPr lang="zh-CN" altLang="en-US"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）蛋白组和转录组数据联合分析揭示致病机制</a:t>
            </a:r>
            <a:endParaRPr lang="en-US" altLang="zh-CN"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文本框 14">
            <a:extLst>
              <a:ext uri="{FF2B5EF4-FFF2-40B4-BE49-F238E27FC236}">
                <a16:creationId xmlns:a16="http://schemas.microsoft.com/office/drawing/2014/main" id="{3CBFC655-B99D-4781-85AF-BE62BA67DF1C}"/>
              </a:ext>
            </a:extLst>
          </p:cNvPr>
          <p:cNvSpPr txBox="1"/>
          <p:nvPr/>
        </p:nvSpPr>
        <p:spPr>
          <a:xfrm>
            <a:off x="397999" y="5651003"/>
            <a:ext cx="8139083" cy="1156407"/>
          </a:xfrm>
          <a:prstGeom prst="rect">
            <a:avLst/>
          </a:prstGeom>
          <a:solidFill>
            <a:schemeClr val="bg1">
              <a:lumMod val="85000"/>
              <a:alpha val="70000"/>
            </a:schemeClr>
          </a:solidFill>
        </p:spPr>
        <p:txBody>
          <a:bodyPr wrap="square">
            <a:spAutoFit/>
          </a:bodyPr>
          <a:lstStyle/>
          <a:p>
            <a:pPr marL="285750" indent="-285750">
              <a:lnSpc>
                <a:spcPct val="150000"/>
              </a:lnSpc>
              <a:buFont typeface="Wingdings" panose="05000000000000000000" pitchFamily="2" charset="2"/>
              <a:buChar char="Ø"/>
            </a:pP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IgG4-RD</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组织和血液中</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DEPs</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显著富集在血小板激活通路，同时</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turquoise</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模块相关基因也显著富集在此通路，</a:t>
            </a:r>
            <a:r>
              <a:rPr lang="zh-CN" altLang="en-US" sz="16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表明血小板可能作为免疫成份参与调控过程</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（图</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5</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）。同时还发现很多其他信号通路参与该疾病的发病，包括</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Rap1</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信号通路、自噬、凋亡等。</a:t>
            </a:r>
          </a:p>
        </p:txBody>
      </p:sp>
    </p:spTree>
    <p:extLst>
      <p:ext uri="{BB962C8B-B14F-4D97-AF65-F5344CB8AC3E}">
        <p14:creationId xmlns:p14="http://schemas.microsoft.com/office/powerpoint/2010/main" val="3856851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8BC8114-439B-493C-84B8-40311480B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780" y="1265988"/>
            <a:ext cx="5724083" cy="4437869"/>
          </a:xfrm>
          <a:prstGeom prst="rect">
            <a:avLst/>
          </a:prstGeom>
        </p:spPr>
      </p:pic>
      <p:grpSp>
        <p:nvGrpSpPr>
          <p:cNvPr id="6" name="组合 5">
            <a:extLst>
              <a:ext uri="{FF2B5EF4-FFF2-40B4-BE49-F238E27FC236}">
                <a16:creationId xmlns:a16="http://schemas.microsoft.com/office/drawing/2014/main" id="{D331D409-C0E2-4D97-8905-495E7DC767C8}"/>
              </a:ext>
            </a:extLst>
          </p:cNvPr>
          <p:cNvGrpSpPr/>
          <p:nvPr/>
        </p:nvGrpSpPr>
        <p:grpSpPr>
          <a:xfrm>
            <a:off x="251902" y="157386"/>
            <a:ext cx="887938" cy="585582"/>
            <a:chOff x="562441" y="531294"/>
            <a:chExt cx="2322326" cy="1531540"/>
          </a:xfrm>
        </p:grpSpPr>
        <p:sp>
          <p:nvSpPr>
            <p:cNvPr id="7" name="圆角矩形 65">
              <a:extLst>
                <a:ext uri="{FF2B5EF4-FFF2-40B4-BE49-F238E27FC236}">
                  <a16:creationId xmlns:a16="http://schemas.microsoft.com/office/drawing/2014/main" id="{9ECEEE58-7B74-4B3B-9A4E-200C4330DDBF}"/>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 name="圆角矩形 66">
              <a:extLst>
                <a:ext uri="{FF2B5EF4-FFF2-40B4-BE49-F238E27FC236}">
                  <a16:creationId xmlns:a16="http://schemas.microsoft.com/office/drawing/2014/main" id="{88261C39-80F8-495E-B26E-C0A68D568232}"/>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9" name="圆角矩形 67">
              <a:extLst>
                <a:ext uri="{FF2B5EF4-FFF2-40B4-BE49-F238E27FC236}">
                  <a16:creationId xmlns:a16="http://schemas.microsoft.com/office/drawing/2014/main" id="{8A35879D-42AD-4C7B-A281-1DBAC75F7AA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8">
              <a:extLst>
                <a:ext uri="{FF2B5EF4-FFF2-40B4-BE49-F238E27FC236}">
                  <a16:creationId xmlns:a16="http://schemas.microsoft.com/office/drawing/2014/main" id="{5C8038DD-5867-4E07-9150-ED47AE04AB39}"/>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圆角矩形 69">
              <a:extLst>
                <a:ext uri="{FF2B5EF4-FFF2-40B4-BE49-F238E27FC236}">
                  <a16:creationId xmlns:a16="http://schemas.microsoft.com/office/drawing/2014/main" id="{55617C67-BCBD-4081-A969-A768986A2C5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2" name="文本框 4">
              <a:extLst>
                <a:ext uri="{FF2B5EF4-FFF2-40B4-BE49-F238E27FC236}">
                  <a16:creationId xmlns:a16="http://schemas.microsoft.com/office/drawing/2014/main" id="{1321B250-9B7A-479D-B79A-11EA501D1D5E}"/>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02</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cxnSp>
        <p:nvCxnSpPr>
          <p:cNvPr id="35" name="直接连接符 34">
            <a:extLst>
              <a:ext uri="{FF2B5EF4-FFF2-40B4-BE49-F238E27FC236}">
                <a16:creationId xmlns:a16="http://schemas.microsoft.com/office/drawing/2014/main" id="{A717AFD5-93AA-4639-84E6-5A98521A4DF6}"/>
              </a:ext>
            </a:extLst>
          </p:cNvPr>
          <p:cNvCxnSpPr/>
          <p:nvPr/>
        </p:nvCxnSpPr>
        <p:spPr>
          <a:xfrm flipH="1">
            <a:off x="113851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4B183DD6-FE72-4A27-8C30-B4533AF383B8}"/>
              </a:ext>
            </a:extLst>
          </p:cNvPr>
          <p:cNvSpPr/>
          <p:nvPr/>
        </p:nvSpPr>
        <p:spPr>
          <a:xfrm>
            <a:off x="1350284" y="190285"/>
            <a:ext cx="6884009" cy="461665"/>
          </a:xfrm>
          <a:prstGeom prst="rect">
            <a:avLst/>
          </a:prstGeom>
        </p:spPr>
        <p:txBody>
          <a:bodyPr wrap="square">
            <a:spAutoFit/>
          </a:bodyPr>
          <a:lstStyle/>
          <a:p>
            <a:pPr defTabSz="913765">
              <a:defRPr/>
            </a:pP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药物蛋白质组学及其应用</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示例</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1</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2" name="文本框 21">
            <a:extLst>
              <a:ext uri="{FF2B5EF4-FFF2-40B4-BE49-F238E27FC236}">
                <a16:creationId xmlns:a16="http://schemas.microsoft.com/office/drawing/2014/main" id="{8F372A97-43D8-4CA7-A428-AA809D4F699D}"/>
              </a:ext>
            </a:extLst>
          </p:cNvPr>
          <p:cNvSpPr txBox="1"/>
          <p:nvPr/>
        </p:nvSpPr>
        <p:spPr>
          <a:xfrm>
            <a:off x="632999" y="751695"/>
            <a:ext cx="7401351" cy="580375"/>
          </a:xfrm>
          <a:prstGeom prst="rect">
            <a:avLst/>
          </a:prstGeom>
          <a:noFill/>
        </p:spPr>
        <p:txBody>
          <a:bodyPr wrap="square" lIns="91402" tIns="45700" rIns="91402" bIns="45700" rtlCol="0">
            <a:spAutoFit/>
          </a:bodyPr>
          <a:lstStyle/>
          <a:p>
            <a:pPr>
              <a:lnSpc>
                <a:spcPct val="150000"/>
              </a:lnSpc>
              <a:spcAft>
                <a:spcPts val="1200"/>
              </a:spcAft>
            </a:pPr>
            <a:r>
              <a:rPr lang="en-US" altLang="zh-CN"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4</a:t>
            </a:r>
            <a:r>
              <a:rPr lang="zh-CN" altLang="en-US"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）基于蛋白组数据筛选潜在药物作用靶点</a:t>
            </a:r>
            <a:endParaRPr lang="en-US" altLang="zh-CN"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文本框 14">
            <a:extLst>
              <a:ext uri="{FF2B5EF4-FFF2-40B4-BE49-F238E27FC236}">
                <a16:creationId xmlns:a16="http://schemas.microsoft.com/office/drawing/2014/main" id="{3CBFC655-B99D-4781-85AF-BE62BA67DF1C}"/>
              </a:ext>
            </a:extLst>
          </p:cNvPr>
          <p:cNvSpPr txBox="1"/>
          <p:nvPr/>
        </p:nvSpPr>
        <p:spPr>
          <a:xfrm>
            <a:off x="454271" y="5651003"/>
            <a:ext cx="8139083" cy="1156407"/>
          </a:xfrm>
          <a:prstGeom prst="rect">
            <a:avLst/>
          </a:prstGeom>
          <a:solidFill>
            <a:schemeClr val="bg1">
              <a:lumMod val="85000"/>
              <a:alpha val="70000"/>
            </a:schemeClr>
          </a:solidFill>
        </p:spPr>
        <p:txBody>
          <a:bodyPr wrap="square">
            <a:spAutoFit/>
          </a:bodyPr>
          <a:lstStyle/>
          <a:p>
            <a:pPr marL="285750" indent="-285750">
              <a:lnSpc>
                <a:spcPct val="150000"/>
              </a:lnSpc>
              <a:buFont typeface="Wingdings" panose="05000000000000000000" pitchFamily="2" charset="2"/>
              <a:buChar char="Ø"/>
            </a:pP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对</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top30 KEGG</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通路和</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top30 GO</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生物学过程的蛋白进行网络分析，共筛选出</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15</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个</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hub</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蛋白（图</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6</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），其中很多</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hub</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在各种类型的免疫细胞中均是免疫相关信号通路的重要成分。针对这些蛋白的药物可能有助于</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IgG4-RD</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的治疗。</a:t>
            </a:r>
          </a:p>
        </p:txBody>
      </p:sp>
    </p:spTree>
    <p:extLst>
      <p:ext uri="{BB962C8B-B14F-4D97-AF65-F5344CB8AC3E}">
        <p14:creationId xmlns:p14="http://schemas.microsoft.com/office/powerpoint/2010/main" val="3781985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D331D409-C0E2-4D97-8905-495E7DC767C8}"/>
              </a:ext>
            </a:extLst>
          </p:cNvPr>
          <p:cNvGrpSpPr/>
          <p:nvPr/>
        </p:nvGrpSpPr>
        <p:grpSpPr>
          <a:xfrm>
            <a:off x="251902" y="157386"/>
            <a:ext cx="887938" cy="585582"/>
            <a:chOff x="562441" y="531294"/>
            <a:chExt cx="2322326" cy="1531540"/>
          </a:xfrm>
        </p:grpSpPr>
        <p:sp>
          <p:nvSpPr>
            <p:cNvPr id="7" name="圆角矩形 65">
              <a:extLst>
                <a:ext uri="{FF2B5EF4-FFF2-40B4-BE49-F238E27FC236}">
                  <a16:creationId xmlns:a16="http://schemas.microsoft.com/office/drawing/2014/main" id="{9ECEEE58-7B74-4B3B-9A4E-200C4330DDBF}"/>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 name="圆角矩形 66">
              <a:extLst>
                <a:ext uri="{FF2B5EF4-FFF2-40B4-BE49-F238E27FC236}">
                  <a16:creationId xmlns:a16="http://schemas.microsoft.com/office/drawing/2014/main" id="{88261C39-80F8-495E-B26E-C0A68D568232}"/>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9" name="圆角矩形 67">
              <a:extLst>
                <a:ext uri="{FF2B5EF4-FFF2-40B4-BE49-F238E27FC236}">
                  <a16:creationId xmlns:a16="http://schemas.microsoft.com/office/drawing/2014/main" id="{8A35879D-42AD-4C7B-A281-1DBAC75F7AA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8">
              <a:extLst>
                <a:ext uri="{FF2B5EF4-FFF2-40B4-BE49-F238E27FC236}">
                  <a16:creationId xmlns:a16="http://schemas.microsoft.com/office/drawing/2014/main" id="{5C8038DD-5867-4E07-9150-ED47AE04AB39}"/>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圆角矩形 69">
              <a:extLst>
                <a:ext uri="{FF2B5EF4-FFF2-40B4-BE49-F238E27FC236}">
                  <a16:creationId xmlns:a16="http://schemas.microsoft.com/office/drawing/2014/main" id="{55617C67-BCBD-4081-A969-A768986A2C5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2" name="文本框 4">
              <a:extLst>
                <a:ext uri="{FF2B5EF4-FFF2-40B4-BE49-F238E27FC236}">
                  <a16:creationId xmlns:a16="http://schemas.microsoft.com/office/drawing/2014/main" id="{1321B250-9B7A-479D-B79A-11EA501D1D5E}"/>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02</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cxnSp>
        <p:nvCxnSpPr>
          <p:cNvPr id="35" name="直接连接符 34">
            <a:extLst>
              <a:ext uri="{FF2B5EF4-FFF2-40B4-BE49-F238E27FC236}">
                <a16:creationId xmlns:a16="http://schemas.microsoft.com/office/drawing/2014/main" id="{A717AFD5-93AA-4639-84E6-5A98521A4DF6}"/>
              </a:ext>
            </a:extLst>
          </p:cNvPr>
          <p:cNvCxnSpPr/>
          <p:nvPr/>
        </p:nvCxnSpPr>
        <p:spPr>
          <a:xfrm flipH="1">
            <a:off x="113851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4B183DD6-FE72-4A27-8C30-B4533AF383B8}"/>
              </a:ext>
            </a:extLst>
          </p:cNvPr>
          <p:cNvSpPr/>
          <p:nvPr/>
        </p:nvSpPr>
        <p:spPr>
          <a:xfrm>
            <a:off x="1350284" y="190285"/>
            <a:ext cx="6884009" cy="461665"/>
          </a:xfrm>
          <a:prstGeom prst="rect">
            <a:avLst/>
          </a:prstGeom>
        </p:spPr>
        <p:txBody>
          <a:bodyPr wrap="square">
            <a:spAutoFit/>
          </a:bodyPr>
          <a:lstStyle/>
          <a:p>
            <a:pPr defTabSz="913765">
              <a:defRPr/>
            </a:pP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药物蛋白质组学及其应用</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示例</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1</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2" name="文本框 21">
            <a:extLst>
              <a:ext uri="{FF2B5EF4-FFF2-40B4-BE49-F238E27FC236}">
                <a16:creationId xmlns:a16="http://schemas.microsoft.com/office/drawing/2014/main" id="{8F372A97-43D8-4CA7-A428-AA809D4F699D}"/>
              </a:ext>
            </a:extLst>
          </p:cNvPr>
          <p:cNvSpPr txBox="1"/>
          <p:nvPr/>
        </p:nvSpPr>
        <p:spPr>
          <a:xfrm>
            <a:off x="632999" y="751695"/>
            <a:ext cx="7401351" cy="580375"/>
          </a:xfrm>
          <a:prstGeom prst="rect">
            <a:avLst/>
          </a:prstGeom>
          <a:noFill/>
        </p:spPr>
        <p:txBody>
          <a:bodyPr wrap="square" lIns="91402" tIns="45700" rIns="91402" bIns="45700" rtlCol="0">
            <a:spAutoFit/>
          </a:bodyPr>
          <a:lstStyle/>
          <a:p>
            <a:pPr>
              <a:lnSpc>
                <a:spcPct val="150000"/>
              </a:lnSpc>
              <a:spcAft>
                <a:spcPts val="1200"/>
              </a:spcAft>
            </a:pPr>
            <a:r>
              <a:rPr lang="en-US" altLang="zh-CN"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4</a:t>
            </a:r>
            <a:r>
              <a:rPr lang="zh-CN" altLang="en-US"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）基于蛋白组数据筛选潜在药物作用靶点</a:t>
            </a:r>
            <a:endParaRPr lang="en-US" altLang="zh-CN"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a:extLst>
              <a:ext uri="{FF2B5EF4-FFF2-40B4-BE49-F238E27FC236}">
                <a16:creationId xmlns:a16="http://schemas.microsoft.com/office/drawing/2014/main" id="{54962C31-2AD4-444A-B2D4-E1EDC7C22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460" y="1322081"/>
            <a:ext cx="7160717" cy="5535919"/>
          </a:xfrm>
          <a:prstGeom prst="rect">
            <a:avLst/>
          </a:prstGeom>
        </p:spPr>
      </p:pic>
    </p:spTree>
    <p:extLst>
      <p:ext uri="{BB962C8B-B14F-4D97-AF65-F5344CB8AC3E}">
        <p14:creationId xmlns:p14="http://schemas.microsoft.com/office/powerpoint/2010/main" val="1866510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D331D409-C0E2-4D97-8905-495E7DC767C8}"/>
              </a:ext>
            </a:extLst>
          </p:cNvPr>
          <p:cNvGrpSpPr/>
          <p:nvPr/>
        </p:nvGrpSpPr>
        <p:grpSpPr>
          <a:xfrm>
            <a:off x="251902" y="157386"/>
            <a:ext cx="887938" cy="585582"/>
            <a:chOff x="562441" y="531294"/>
            <a:chExt cx="2322326" cy="1531540"/>
          </a:xfrm>
        </p:grpSpPr>
        <p:sp>
          <p:nvSpPr>
            <p:cNvPr id="7" name="圆角矩形 65">
              <a:extLst>
                <a:ext uri="{FF2B5EF4-FFF2-40B4-BE49-F238E27FC236}">
                  <a16:creationId xmlns:a16="http://schemas.microsoft.com/office/drawing/2014/main" id="{9ECEEE58-7B74-4B3B-9A4E-200C4330DDBF}"/>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 name="圆角矩形 66">
              <a:extLst>
                <a:ext uri="{FF2B5EF4-FFF2-40B4-BE49-F238E27FC236}">
                  <a16:creationId xmlns:a16="http://schemas.microsoft.com/office/drawing/2014/main" id="{88261C39-80F8-495E-B26E-C0A68D568232}"/>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9" name="圆角矩形 67">
              <a:extLst>
                <a:ext uri="{FF2B5EF4-FFF2-40B4-BE49-F238E27FC236}">
                  <a16:creationId xmlns:a16="http://schemas.microsoft.com/office/drawing/2014/main" id="{8A35879D-42AD-4C7B-A281-1DBAC75F7AA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8">
              <a:extLst>
                <a:ext uri="{FF2B5EF4-FFF2-40B4-BE49-F238E27FC236}">
                  <a16:creationId xmlns:a16="http://schemas.microsoft.com/office/drawing/2014/main" id="{5C8038DD-5867-4E07-9150-ED47AE04AB39}"/>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圆角矩形 69">
              <a:extLst>
                <a:ext uri="{FF2B5EF4-FFF2-40B4-BE49-F238E27FC236}">
                  <a16:creationId xmlns:a16="http://schemas.microsoft.com/office/drawing/2014/main" id="{55617C67-BCBD-4081-A969-A768986A2C5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2" name="文本框 4">
              <a:extLst>
                <a:ext uri="{FF2B5EF4-FFF2-40B4-BE49-F238E27FC236}">
                  <a16:creationId xmlns:a16="http://schemas.microsoft.com/office/drawing/2014/main" id="{1321B250-9B7A-479D-B79A-11EA501D1D5E}"/>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02</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cxnSp>
        <p:nvCxnSpPr>
          <p:cNvPr id="35" name="直接连接符 34">
            <a:extLst>
              <a:ext uri="{FF2B5EF4-FFF2-40B4-BE49-F238E27FC236}">
                <a16:creationId xmlns:a16="http://schemas.microsoft.com/office/drawing/2014/main" id="{A717AFD5-93AA-4639-84E6-5A98521A4DF6}"/>
              </a:ext>
            </a:extLst>
          </p:cNvPr>
          <p:cNvCxnSpPr/>
          <p:nvPr/>
        </p:nvCxnSpPr>
        <p:spPr>
          <a:xfrm flipH="1">
            <a:off x="113851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4B183DD6-FE72-4A27-8C30-B4533AF383B8}"/>
              </a:ext>
            </a:extLst>
          </p:cNvPr>
          <p:cNvSpPr/>
          <p:nvPr/>
        </p:nvSpPr>
        <p:spPr>
          <a:xfrm>
            <a:off x="1350284" y="190285"/>
            <a:ext cx="6884009" cy="461665"/>
          </a:xfrm>
          <a:prstGeom prst="rect">
            <a:avLst/>
          </a:prstGeom>
        </p:spPr>
        <p:txBody>
          <a:bodyPr wrap="square">
            <a:spAutoFit/>
          </a:bodyPr>
          <a:lstStyle/>
          <a:p>
            <a:pPr defTabSz="913765">
              <a:defRPr/>
            </a:pP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药物蛋白质组学及其应用</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示例</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2</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2" name="文本框 21">
            <a:extLst>
              <a:ext uri="{FF2B5EF4-FFF2-40B4-BE49-F238E27FC236}">
                <a16:creationId xmlns:a16="http://schemas.microsoft.com/office/drawing/2014/main" id="{8F372A97-43D8-4CA7-A428-AA809D4F699D}"/>
              </a:ext>
            </a:extLst>
          </p:cNvPr>
          <p:cNvSpPr txBox="1"/>
          <p:nvPr/>
        </p:nvSpPr>
        <p:spPr>
          <a:xfrm>
            <a:off x="632999" y="751695"/>
            <a:ext cx="7401351" cy="580375"/>
          </a:xfrm>
          <a:prstGeom prst="rect">
            <a:avLst/>
          </a:prstGeom>
          <a:noFill/>
        </p:spPr>
        <p:txBody>
          <a:bodyPr wrap="square" lIns="91402" tIns="45700" rIns="91402" bIns="45700" rtlCol="0">
            <a:spAutoFit/>
          </a:bodyPr>
          <a:lstStyle/>
          <a:p>
            <a:pPr marL="342900" indent="-342900">
              <a:lnSpc>
                <a:spcPct val="150000"/>
              </a:lnSpc>
              <a:spcAft>
                <a:spcPts val="1200"/>
              </a:spcAft>
              <a:buFont typeface="Wingdings" panose="05000000000000000000" pitchFamily="2" charset="2"/>
              <a:buChar char="u"/>
            </a:pPr>
            <a:r>
              <a:rPr lang="zh-CN" altLang="en-US"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蛋白质组学靶向</a:t>
            </a:r>
            <a:r>
              <a:rPr lang="en-US" altLang="zh-CN"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KRASG12C</a:t>
            </a:r>
            <a:r>
              <a:rPr lang="zh-CN" altLang="en-US"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癌细胞耐药</a:t>
            </a:r>
            <a:endParaRPr lang="en-US" altLang="zh-CN"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5" name="组合 4">
            <a:extLst>
              <a:ext uri="{FF2B5EF4-FFF2-40B4-BE49-F238E27FC236}">
                <a16:creationId xmlns:a16="http://schemas.microsoft.com/office/drawing/2014/main" id="{3FBF9AF8-18E1-418E-8F46-1E9304A3BF9F}"/>
              </a:ext>
            </a:extLst>
          </p:cNvPr>
          <p:cNvGrpSpPr/>
          <p:nvPr/>
        </p:nvGrpSpPr>
        <p:grpSpPr>
          <a:xfrm>
            <a:off x="1425195" y="1696245"/>
            <a:ext cx="6293609" cy="3657072"/>
            <a:chOff x="1007523" y="1773057"/>
            <a:chExt cx="6293609" cy="3657072"/>
          </a:xfrm>
        </p:grpSpPr>
        <p:sp>
          <p:nvSpPr>
            <p:cNvPr id="13" name="矩形 12">
              <a:extLst>
                <a:ext uri="{FF2B5EF4-FFF2-40B4-BE49-F238E27FC236}">
                  <a16:creationId xmlns:a16="http://schemas.microsoft.com/office/drawing/2014/main" id="{8FB234ED-6467-4E81-9C9C-1B9039CA439B}"/>
                </a:ext>
              </a:extLst>
            </p:cNvPr>
            <p:cNvSpPr/>
            <p:nvPr/>
          </p:nvSpPr>
          <p:spPr>
            <a:xfrm>
              <a:off x="1007523" y="1773057"/>
              <a:ext cx="6293609" cy="3657072"/>
            </a:xfrm>
            <a:prstGeom prst="rect">
              <a:avLst/>
            </a:prstGeom>
            <a:solidFill>
              <a:schemeClr val="accent5">
                <a:lumMod val="75000"/>
                <a:alpha val="80000"/>
              </a:schemeClr>
            </a:solidFill>
            <a:ln>
              <a:noFill/>
            </a:ln>
            <a:effectLst>
              <a:outerShdw blurRad="4191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pic>
          <p:nvPicPr>
            <p:cNvPr id="4" name="图片 3">
              <a:extLst>
                <a:ext uri="{FF2B5EF4-FFF2-40B4-BE49-F238E27FC236}">
                  <a16:creationId xmlns:a16="http://schemas.microsoft.com/office/drawing/2014/main" id="{A80DD9B7-6B49-40D3-A3F3-5FF3DA536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18" y="1878309"/>
              <a:ext cx="6058746" cy="3439005"/>
            </a:xfrm>
            <a:prstGeom prst="rect">
              <a:avLst/>
            </a:prstGeom>
          </p:spPr>
        </p:pic>
      </p:grpSp>
    </p:spTree>
    <p:extLst>
      <p:ext uri="{BB962C8B-B14F-4D97-AF65-F5344CB8AC3E}">
        <p14:creationId xmlns:p14="http://schemas.microsoft.com/office/powerpoint/2010/main" val="896093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D331D409-C0E2-4D97-8905-495E7DC767C8}"/>
              </a:ext>
            </a:extLst>
          </p:cNvPr>
          <p:cNvGrpSpPr/>
          <p:nvPr/>
        </p:nvGrpSpPr>
        <p:grpSpPr>
          <a:xfrm>
            <a:off x="251902" y="157386"/>
            <a:ext cx="887938" cy="585582"/>
            <a:chOff x="562441" y="531294"/>
            <a:chExt cx="2322326" cy="1531540"/>
          </a:xfrm>
        </p:grpSpPr>
        <p:sp>
          <p:nvSpPr>
            <p:cNvPr id="7" name="圆角矩形 65">
              <a:extLst>
                <a:ext uri="{FF2B5EF4-FFF2-40B4-BE49-F238E27FC236}">
                  <a16:creationId xmlns:a16="http://schemas.microsoft.com/office/drawing/2014/main" id="{9ECEEE58-7B74-4B3B-9A4E-200C4330DDBF}"/>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 name="圆角矩形 66">
              <a:extLst>
                <a:ext uri="{FF2B5EF4-FFF2-40B4-BE49-F238E27FC236}">
                  <a16:creationId xmlns:a16="http://schemas.microsoft.com/office/drawing/2014/main" id="{88261C39-80F8-495E-B26E-C0A68D568232}"/>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9" name="圆角矩形 67">
              <a:extLst>
                <a:ext uri="{FF2B5EF4-FFF2-40B4-BE49-F238E27FC236}">
                  <a16:creationId xmlns:a16="http://schemas.microsoft.com/office/drawing/2014/main" id="{8A35879D-42AD-4C7B-A281-1DBAC75F7AA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8">
              <a:extLst>
                <a:ext uri="{FF2B5EF4-FFF2-40B4-BE49-F238E27FC236}">
                  <a16:creationId xmlns:a16="http://schemas.microsoft.com/office/drawing/2014/main" id="{5C8038DD-5867-4E07-9150-ED47AE04AB39}"/>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圆角矩形 69">
              <a:extLst>
                <a:ext uri="{FF2B5EF4-FFF2-40B4-BE49-F238E27FC236}">
                  <a16:creationId xmlns:a16="http://schemas.microsoft.com/office/drawing/2014/main" id="{55617C67-BCBD-4081-A969-A768986A2C5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2" name="文本框 4">
              <a:extLst>
                <a:ext uri="{FF2B5EF4-FFF2-40B4-BE49-F238E27FC236}">
                  <a16:creationId xmlns:a16="http://schemas.microsoft.com/office/drawing/2014/main" id="{1321B250-9B7A-479D-B79A-11EA501D1D5E}"/>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02</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cxnSp>
        <p:nvCxnSpPr>
          <p:cNvPr id="35" name="直接连接符 34">
            <a:extLst>
              <a:ext uri="{FF2B5EF4-FFF2-40B4-BE49-F238E27FC236}">
                <a16:creationId xmlns:a16="http://schemas.microsoft.com/office/drawing/2014/main" id="{A717AFD5-93AA-4639-84E6-5A98521A4DF6}"/>
              </a:ext>
            </a:extLst>
          </p:cNvPr>
          <p:cNvCxnSpPr/>
          <p:nvPr/>
        </p:nvCxnSpPr>
        <p:spPr>
          <a:xfrm flipH="1">
            <a:off x="113851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4B183DD6-FE72-4A27-8C30-B4533AF383B8}"/>
              </a:ext>
            </a:extLst>
          </p:cNvPr>
          <p:cNvSpPr/>
          <p:nvPr/>
        </p:nvSpPr>
        <p:spPr>
          <a:xfrm>
            <a:off x="1350284" y="190285"/>
            <a:ext cx="6884009" cy="461665"/>
          </a:xfrm>
          <a:prstGeom prst="rect">
            <a:avLst/>
          </a:prstGeom>
        </p:spPr>
        <p:txBody>
          <a:bodyPr wrap="square">
            <a:spAutoFit/>
          </a:bodyPr>
          <a:lstStyle/>
          <a:p>
            <a:pPr defTabSz="913765">
              <a:defRPr/>
            </a:pP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药物蛋白质组学及其应用</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示例</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2</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pic>
        <p:nvPicPr>
          <p:cNvPr id="3" name="图片 2">
            <a:extLst>
              <a:ext uri="{FF2B5EF4-FFF2-40B4-BE49-F238E27FC236}">
                <a16:creationId xmlns:a16="http://schemas.microsoft.com/office/drawing/2014/main" id="{A68C4224-A72F-4067-B87C-CC2C1362B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084" y="2427394"/>
            <a:ext cx="4374933" cy="4240321"/>
          </a:xfrm>
          <a:prstGeom prst="rect">
            <a:avLst/>
          </a:prstGeom>
        </p:spPr>
      </p:pic>
      <p:sp>
        <p:nvSpPr>
          <p:cNvPr id="24" name="文本框 23">
            <a:extLst>
              <a:ext uri="{FF2B5EF4-FFF2-40B4-BE49-F238E27FC236}">
                <a16:creationId xmlns:a16="http://schemas.microsoft.com/office/drawing/2014/main" id="{909B7EFF-3DAE-49FE-B224-1EF6A6AA6AAD}"/>
              </a:ext>
            </a:extLst>
          </p:cNvPr>
          <p:cNvSpPr txBox="1"/>
          <p:nvPr/>
        </p:nvSpPr>
        <p:spPr>
          <a:xfrm>
            <a:off x="596618" y="1011326"/>
            <a:ext cx="8139083" cy="1289456"/>
          </a:xfrm>
          <a:prstGeom prst="rect">
            <a:avLst/>
          </a:prstGeom>
          <a:solidFill>
            <a:schemeClr val="bg1">
              <a:lumMod val="85000"/>
              <a:alpha val="70000"/>
            </a:schemeClr>
          </a:solidFill>
        </p:spPr>
        <p:txBody>
          <a:bodyPr wrap="square">
            <a:spAutoFit/>
          </a:bodyPr>
          <a:lstStyle/>
          <a:p>
            <a:pPr>
              <a:lnSpc>
                <a:spcPct val="150000"/>
              </a:lnSpc>
            </a:pP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通过</a:t>
            </a:r>
            <a:r>
              <a:rPr lang="zh-CN" altLang="en-US"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定量蛋白质组</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学和生物信息学的方法来研究</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KRASG12C</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突变型细胞模型对在</a:t>
            </a:r>
            <a:r>
              <a:rPr lang="en-US" altLang="zh-CN" b="1" dirty="0" err="1">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KRASi</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的短期和长期处理下的蛋白质组变化，确定了与</a:t>
            </a:r>
            <a:r>
              <a:rPr lang="en-US" altLang="zh-CN" b="1" dirty="0" err="1">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KRASi</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的耐受相关的蛋白组学特征，并据此设计了规避</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KRASG12C</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耐药性的联合疗法。</a:t>
            </a:r>
          </a:p>
        </p:txBody>
      </p:sp>
    </p:spTree>
    <p:extLst>
      <p:ext uri="{BB962C8B-B14F-4D97-AF65-F5344CB8AC3E}">
        <p14:creationId xmlns:p14="http://schemas.microsoft.com/office/powerpoint/2010/main" val="2414926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D331D409-C0E2-4D97-8905-495E7DC767C8}"/>
              </a:ext>
            </a:extLst>
          </p:cNvPr>
          <p:cNvGrpSpPr/>
          <p:nvPr/>
        </p:nvGrpSpPr>
        <p:grpSpPr>
          <a:xfrm>
            <a:off x="251902" y="157386"/>
            <a:ext cx="887938" cy="585582"/>
            <a:chOff x="562441" y="531294"/>
            <a:chExt cx="2322326" cy="1531540"/>
          </a:xfrm>
        </p:grpSpPr>
        <p:sp>
          <p:nvSpPr>
            <p:cNvPr id="7" name="圆角矩形 65">
              <a:extLst>
                <a:ext uri="{FF2B5EF4-FFF2-40B4-BE49-F238E27FC236}">
                  <a16:creationId xmlns:a16="http://schemas.microsoft.com/office/drawing/2014/main" id="{9ECEEE58-7B74-4B3B-9A4E-200C4330DDBF}"/>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 name="圆角矩形 66">
              <a:extLst>
                <a:ext uri="{FF2B5EF4-FFF2-40B4-BE49-F238E27FC236}">
                  <a16:creationId xmlns:a16="http://schemas.microsoft.com/office/drawing/2014/main" id="{88261C39-80F8-495E-B26E-C0A68D568232}"/>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9" name="圆角矩形 67">
              <a:extLst>
                <a:ext uri="{FF2B5EF4-FFF2-40B4-BE49-F238E27FC236}">
                  <a16:creationId xmlns:a16="http://schemas.microsoft.com/office/drawing/2014/main" id="{8A35879D-42AD-4C7B-A281-1DBAC75F7AA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8">
              <a:extLst>
                <a:ext uri="{FF2B5EF4-FFF2-40B4-BE49-F238E27FC236}">
                  <a16:creationId xmlns:a16="http://schemas.microsoft.com/office/drawing/2014/main" id="{5C8038DD-5867-4E07-9150-ED47AE04AB39}"/>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圆角矩形 69">
              <a:extLst>
                <a:ext uri="{FF2B5EF4-FFF2-40B4-BE49-F238E27FC236}">
                  <a16:creationId xmlns:a16="http://schemas.microsoft.com/office/drawing/2014/main" id="{55617C67-BCBD-4081-A969-A768986A2C5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2" name="文本框 4">
              <a:extLst>
                <a:ext uri="{FF2B5EF4-FFF2-40B4-BE49-F238E27FC236}">
                  <a16:creationId xmlns:a16="http://schemas.microsoft.com/office/drawing/2014/main" id="{1321B250-9B7A-479D-B79A-11EA501D1D5E}"/>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02</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cxnSp>
        <p:nvCxnSpPr>
          <p:cNvPr id="35" name="直接连接符 34">
            <a:extLst>
              <a:ext uri="{FF2B5EF4-FFF2-40B4-BE49-F238E27FC236}">
                <a16:creationId xmlns:a16="http://schemas.microsoft.com/office/drawing/2014/main" id="{A717AFD5-93AA-4639-84E6-5A98521A4DF6}"/>
              </a:ext>
            </a:extLst>
          </p:cNvPr>
          <p:cNvCxnSpPr/>
          <p:nvPr/>
        </p:nvCxnSpPr>
        <p:spPr>
          <a:xfrm flipH="1">
            <a:off x="113851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4B183DD6-FE72-4A27-8C30-B4533AF383B8}"/>
              </a:ext>
            </a:extLst>
          </p:cNvPr>
          <p:cNvSpPr/>
          <p:nvPr/>
        </p:nvSpPr>
        <p:spPr>
          <a:xfrm>
            <a:off x="1350285" y="217396"/>
            <a:ext cx="6884009" cy="461665"/>
          </a:xfrm>
          <a:prstGeom prst="rect">
            <a:avLst/>
          </a:prstGeom>
        </p:spPr>
        <p:txBody>
          <a:bodyPr wrap="square">
            <a:spAutoFit/>
          </a:bodyPr>
          <a:lstStyle/>
          <a:p>
            <a:pPr defTabSz="913765">
              <a:defRPr/>
            </a:pP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药物蛋白质组学及其应用</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示例</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3</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2" name="文本框 21">
            <a:extLst>
              <a:ext uri="{FF2B5EF4-FFF2-40B4-BE49-F238E27FC236}">
                <a16:creationId xmlns:a16="http://schemas.microsoft.com/office/drawing/2014/main" id="{8F372A97-43D8-4CA7-A428-AA809D4F699D}"/>
              </a:ext>
            </a:extLst>
          </p:cNvPr>
          <p:cNvSpPr txBox="1"/>
          <p:nvPr/>
        </p:nvSpPr>
        <p:spPr>
          <a:xfrm>
            <a:off x="632999" y="751695"/>
            <a:ext cx="7401351" cy="580375"/>
          </a:xfrm>
          <a:prstGeom prst="rect">
            <a:avLst/>
          </a:prstGeom>
          <a:noFill/>
        </p:spPr>
        <p:txBody>
          <a:bodyPr wrap="square" lIns="91402" tIns="45700" rIns="91402" bIns="45700" rtlCol="0">
            <a:spAutoFit/>
          </a:bodyPr>
          <a:lstStyle/>
          <a:p>
            <a:pPr marL="342900" indent="-342900">
              <a:lnSpc>
                <a:spcPct val="150000"/>
              </a:lnSpc>
              <a:spcAft>
                <a:spcPts val="1200"/>
              </a:spcAft>
              <a:buFont typeface="Wingdings" panose="05000000000000000000" pitchFamily="2" charset="2"/>
              <a:buChar char="u"/>
            </a:pPr>
            <a:r>
              <a:rPr lang="zh-CN" altLang="en-US"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利用蛋白质组学阐明黄芩苷降脂分子机制</a:t>
            </a:r>
            <a:endParaRPr lang="en-US" altLang="zh-CN"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5" name="组合 4">
            <a:extLst>
              <a:ext uri="{FF2B5EF4-FFF2-40B4-BE49-F238E27FC236}">
                <a16:creationId xmlns:a16="http://schemas.microsoft.com/office/drawing/2014/main" id="{241CF23E-2ED9-4E52-BC0A-6E23929E0FD1}"/>
              </a:ext>
            </a:extLst>
          </p:cNvPr>
          <p:cNvGrpSpPr/>
          <p:nvPr/>
        </p:nvGrpSpPr>
        <p:grpSpPr>
          <a:xfrm>
            <a:off x="1064954" y="1877193"/>
            <a:ext cx="6948000" cy="2722163"/>
            <a:chOff x="1359697" y="1399669"/>
            <a:chExt cx="6948000" cy="2722163"/>
          </a:xfrm>
        </p:grpSpPr>
        <p:sp>
          <p:nvSpPr>
            <p:cNvPr id="14" name="矩形 13">
              <a:extLst>
                <a:ext uri="{FF2B5EF4-FFF2-40B4-BE49-F238E27FC236}">
                  <a16:creationId xmlns:a16="http://schemas.microsoft.com/office/drawing/2014/main" id="{6C48C7AF-6443-4BEC-AA14-A40AB42DF590}"/>
                </a:ext>
              </a:extLst>
            </p:cNvPr>
            <p:cNvSpPr/>
            <p:nvPr/>
          </p:nvSpPr>
          <p:spPr>
            <a:xfrm>
              <a:off x="1359697" y="1399669"/>
              <a:ext cx="6948000" cy="2722163"/>
            </a:xfrm>
            <a:prstGeom prst="rect">
              <a:avLst/>
            </a:prstGeom>
            <a:solidFill>
              <a:schemeClr val="accent5">
                <a:lumMod val="75000"/>
                <a:alpha val="80000"/>
              </a:schemeClr>
            </a:solidFill>
            <a:ln>
              <a:noFill/>
            </a:ln>
            <a:effectLst>
              <a:outerShdw blurRad="4191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pic>
          <p:nvPicPr>
            <p:cNvPr id="3" name="图片 2">
              <a:extLst>
                <a:ext uri="{FF2B5EF4-FFF2-40B4-BE49-F238E27FC236}">
                  <a16:creationId xmlns:a16="http://schemas.microsoft.com/office/drawing/2014/main" id="{B3E6B748-AD72-4246-92E0-FC6CC3D16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462" y="1504627"/>
              <a:ext cx="6716062" cy="2514951"/>
            </a:xfrm>
            <a:prstGeom prst="rect">
              <a:avLst/>
            </a:prstGeom>
          </p:spPr>
        </p:pic>
      </p:grpSp>
    </p:spTree>
    <p:extLst>
      <p:ext uri="{BB962C8B-B14F-4D97-AF65-F5344CB8AC3E}">
        <p14:creationId xmlns:p14="http://schemas.microsoft.com/office/powerpoint/2010/main" val="1240024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D331D409-C0E2-4D97-8905-495E7DC767C8}"/>
              </a:ext>
            </a:extLst>
          </p:cNvPr>
          <p:cNvGrpSpPr/>
          <p:nvPr/>
        </p:nvGrpSpPr>
        <p:grpSpPr>
          <a:xfrm>
            <a:off x="251902" y="157386"/>
            <a:ext cx="887938" cy="585582"/>
            <a:chOff x="562441" y="531294"/>
            <a:chExt cx="2322326" cy="1531540"/>
          </a:xfrm>
        </p:grpSpPr>
        <p:sp>
          <p:nvSpPr>
            <p:cNvPr id="7" name="圆角矩形 65">
              <a:extLst>
                <a:ext uri="{FF2B5EF4-FFF2-40B4-BE49-F238E27FC236}">
                  <a16:creationId xmlns:a16="http://schemas.microsoft.com/office/drawing/2014/main" id="{9ECEEE58-7B74-4B3B-9A4E-200C4330DDBF}"/>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 name="圆角矩形 66">
              <a:extLst>
                <a:ext uri="{FF2B5EF4-FFF2-40B4-BE49-F238E27FC236}">
                  <a16:creationId xmlns:a16="http://schemas.microsoft.com/office/drawing/2014/main" id="{88261C39-80F8-495E-B26E-C0A68D568232}"/>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9" name="圆角矩形 67">
              <a:extLst>
                <a:ext uri="{FF2B5EF4-FFF2-40B4-BE49-F238E27FC236}">
                  <a16:creationId xmlns:a16="http://schemas.microsoft.com/office/drawing/2014/main" id="{8A35879D-42AD-4C7B-A281-1DBAC75F7AA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8">
              <a:extLst>
                <a:ext uri="{FF2B5EF4-FFF2-40B4-BE49-F238E27FC236}">
                  <a16:creationId xmlns:a16="http://schemas.microsoft.com/office/drawing/2014/main" id="{5C8038DD-5867-4E07-9150-ED47AE04AB39}"/>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圆角矩形 69">
              <a:extLst>
                <a:ext uri="{FF2B5EF4-FFF2-40B4-BE49-F238E27FC236}">
                  <a16:creationId xmlns:a16="http://schemas.microsoft.com/office/drawing/2014/main" id="{55617C67-BCBD-4081-A969-A768986A2C5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2" name="文本框 4">
              <a:extLst>
                <a:ext uri="{FF2B5EF4-FFF2-40B4-BE49-F238E27FC236}">
                  <a16:creationId xmlns:a16="http://schemas.microsoft.com/office/drawing/2014/main" id="{1321B250-9B7A-479D-B79A-11EA501D1D5E}"/>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02</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cxnSp>
        <p:nvCxnSpPr>
          <p:cNvPr id="35" name="直接连接符 34">
            <a:extLst>
              <a:ext uri="{FF2B5EF4-FFF2-40B4-BE49-F238E27FC236}">
                <a16:creationId xmlns:a16="http://schemas.microsoft.com/office/drawing/2014/main" id="{A717AFD5-93AA-4639-84E6-5A98521A4DF6}"/>
              </a:ext>
            </a:extLst>
          </p:cNvPr>
          <p:cNvCxnSpPr/>
          <p:nvPr/>
        </p:nvCxnSpPr>
        <p:spPr>
          <a:xfrm flipH="1">
            <a:off x="113851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4B183DD6-FE72-4A27-8C30-B4533AF383B8}"/>
              </a:ext>
            </a:extLst>
          </p:cNvPr>
          <p:cNvSpPr/>
          <p:nvPr/>
        </p:nvSpPr>
        <p:spPr>
          <a:xfrm>
            <a:off x="1350285" y="217396"/>
            <a:ext cx="6884009" cy="461665"/>
          </a:xfrm>
          <a:prstGeom prst="rect">
            <a:avLst/>
          </a:prstGeom>
        </p:spPr>
        <p:txBody>
          <a:bodyPr wrap="square">
            <a:spAutoFit/>
          </a:bodyPr>
          <a:lstStyle/>
          <a:p>
            <a:pPr defTabSz="913765">
              <a:defRPr/>
            </a:pP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药物蛋白质组学及其应用</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示例</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3</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pic>
        <p:nvPicPr>
          <p:cNvPr id="4" name="图片 3">
            <a:extLst>
              <a:ext uri="{FF2B5EF4-FFF2-40B4-BE49-F238E27FC236}">
                <a16:creationId xmlns:a16="http://schemas.microsoft.com/office/drawing/2014/main" id="{7650959F-C8D4-446D-B8B2-4D3E5687CEE4}"/>
              </a:ext>
            </a:extLst>
          </p:cNvPr>
          <p:cNvPicPr>
            <a:picLocks noChangeAspect="1"/>
          </p:cNvPicPr>
          <p:nvPr/>
        </p:nvPicPr>
        <p:blipFill rotWithShape="1">
          <a:blip r:embed="rId2">
            <a:extLst>
              <a:ext uri="{28A0092B-C50C-407E-A947-70E740481C1C}">
                <a14:useLocalDpi xmlns:a14="http://schemas.microsoft.com/office/drawing/2010/main" val="0"/>
              </a:ext>
            </a:extLst>
          </a:blip>
          <a:srcRect b="5004"/>
          <a:stretch/>
        </p:blipFill>
        <p:spPr>
          <a:xfrm>
            <a:off x="1457711" y="2857809"/>
            <a:ext cx="6345318" cy="3882290"/>
          </a:xfrm>
          <a:prstGeom prst="rect">
            <a:avLst/>
          </a:prstGeom>
        </p:spPr>
      </p:pic>
      <p:sp>
        <p:nvSpPr>
          <p:cNvPr id="17" name="文本框 16">
            <a:extLst>
              <a:ext uri="{FF2B5EF4-FFF2-40B4-BE49-F238E27FC236}">
                <a16:creationId xmlns:a16="http://schemas.microsoft.com/office/drawing/2014/main" id="{2E12470A-61BB-40FE-BB8A-D16E11FD4737}"/>
              </a:ext>
            </a:extLst>
          </p:cNvPr>
          <p:cNvSpPr txBox="1"/>
          <p:nvPr/>
        </p:nvSpPr>
        <p:spPr>
          <a:xfrm>
            <a:off x="210191" y="1056888"/>
            <a:ext cx="8723617" cy="1525739"/>
          </a:xfrm>
          <a:prstGeom prst="rect">
            <a:avLst/>
          </a:prstGeom>
          <a:solidFill>
            <a:schemeClr val="bg1">
              <a:lumMod val="85000"/>
              <a:alpha val="70000"/>
            </a:schemeClr>
          </a:solidFill>
        </p:spPr>
        <p:txBody>
          <a:bodyPr wrap="square">
            <a:spAutoFit/>
          </a:bodyPr>
          <a:lstStyle/>
          <a:p>
            <a:pPr>
              <a:lnSpc>
                <a:spcPct val="150000"/>
              </a:lnSpc>
            </a:pPr>
            <a:r>
              <a:rPr lang="zh-CN" altLang="en-US" sz="16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对黄芩苷进行化学修饰，添加</a:t>
            </a:r>
            <a:r>
              <a:rPr lang="en-US" altLang="zh-CN" sz="16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UV</a:t>
            </a:r>
            <a:r>
              <a:rPr lang="zh-CN" altLang="en-US" sz="16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照射下能与结合蛋白发生化学交联的标签（</a:t>
            </a:r>
            <a:r>
              <a:rPr lang="en-US" altLang="zh-CN" sz="16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BP</a:t>
            </a:r>
            <a:r>
              <a:rPr lang="zh-CN" altLang="en-US" sz="16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。然后利用</a:t>
            </a:r>
            <a:r>
              <a:rPr lang="en-US" altLang="zh-CN" sz="16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SILAC</a:t>
            </a:r>
            <a:r>
              <a:rPr lang="zh-CN" altLang="en-US" sz="16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定量蛋白质组学</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，分析黄芩苷处理后</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BP</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结合含量降低的蛋白质，发现这样的蛋白有</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142</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个。通过生物信息分析，上述蛋白多属于脂肪酸代谢途径。利用</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RNAi</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将属于脂肪酸代谢的基因</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knockdown</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，发现</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siCPT1A</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细胞对黄芩苷处理不敏感，暗示是黄芩苷通过</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CPT1A</a:t>
            </a:r>
            <a:r>
              <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发挥作用。</a:t>
            </a:r>
          </a:p>
        </p:txBody>
      </p:sp>
    </p:spTree>
    <p:extLst>
      <p:ext uri="{BB962C8B-B14F-4D97-AF65-F5344CB8AC3E}">
        <p14:creationId xmlns:p14="http://schemas.microsoft.com/office/powerpoint/2010/main" val="1149521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D331D409-C0E2-4D97-8905-495E7DC767C8}"/>
              </a:ext>
            </a:extLst>
          </p:cNvPr>
          <p:cNvGrpSpPr/>
          <p:nvPr/>
        </p:nvGrpSpPr>
        <p:grpSpPr>
          <a:xfrm>
            <a:off x="251902" y="157386"/>
            <a:ext cx="887938" cy="585582"/>
            <a:chOff x="562441" y="531294"/>
            <a:chExt cx="2322326" cy="1531540"/>
          </a:xfrm>
        </p:grpSpPr>
        <p:sp>
          <p:nvSpPr>
            <p:cNvPr id="7" name="圆角矩形 65">
              <a:extLst>
                <a:ext uri="{FF2B5EF4-FFF2-40B4-BE49-F238E27FC236}">
                  <a16:creationId xmlns:a16="http://schemas.microsoft.com/office/drawing/2014/main" id="{9ECEEE58-7B74-4B3B-9A4E-200C4330DDBF}"/>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 name="圆角矩形 66">
              <a:extLst>
                <a:ext uri="{FF2B5EF4-FFF2-40B4-BE49-F238E27FC236}">
                  <a16:creationId xmlns:a16="http://schemas.microsoft.com/office/drawing/2014/main" id="{88261C39-80F8-495E-B26E-C0A68D568232}"/>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9" name="圆角矩形 67">
              <a:extLst>
                <a:ext uri="{FF2B5EF4-FFF2-40B4-BE49-F238E27FC236}">
                  <a16:creationId xmlns:a16="http://schemas.microsoft.com/office/drawing/2014/main" id="{8A35879D-42AD-4C7B-A281-1DBAC75F7AA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8">
              <a:extLst>
                <a:ext uri="{FF2B5EF4-FFF2-40B4-BE49-F238E27FC236}">
                  <a16:creationId xmlns:a16="http://schemas.microsoft.com/office/drawing/2014/main" id="{5C8038DD-5867-4E07-9150-ED47AE04AB39}"/>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圆角矩形 69">
              <a:extLst>
                <a:ext uri="{FF2B5EF4-FFF2-40B4-BE49-F238E27FC236}">
                  <a16:creationId xmlns:a16="http://schemas.microsoft.com/office/drawing/2014/main" id="{55617C67-BCBD-4081-A969-A768986A2C5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2" name="文本框 4">
              <a:extLst>
                <a:ext uri="{FF2B5EF4-FFF2-40B4-BE49-F238E27FC236}">
                  <a16:creationId xmlns:a16="http://schemas.microsoft.com/office/drawing/2014/main" id="{1321B250-9B7A-479D-B79A-11EA501D1D5E}"/>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02</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cxnSp>
        <p:nvCxnSpPr>
          <p:cNvPr id="35" name="直接连接符 34">
            <a:extLst>
              <a:ext uri="{FF2B5EF4-FFF2-40B4-BE49-F238E27FC236}">
                <a16:creationId xmlns:a16="http://schemas.microsoft.com/office/drawing/2014/main" id="{A717AFD5-93AA-4639-84E6-5A98521A4DF6}"/>
              </a:ext>
            </a:extLst>
          </p:cNvPr>
          <p:cNvCxnSpPr/>
          <p:nvPr/>
        </p:nvCxnSpPr>
        <p:spPr>
          <a:xfrm flipH="1">
            <a:off x="113851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4B183DD6-FE72-4A27-8C30-B4533AF383B8}"/>
              </a:ext>
            </a:extLst>
          </p:cNvPr>
          <p:cNvSpPr/>
          <p:nvPr/>
        </p:nvSpPr>
        <p:spPr>
          <a:xfrm>
            <a:off x="1350285" y="217396"/>
            <a:ext cx="6884009" cy="461665"/>
          </a:xfrm>
          <a:prstGeom prst="rect">
            <a:avLst/>
          </a:prstGeom>
        </p:spPr>
        <p:txBody>
          <a:bodyPr wrap="square">
            <a:spAutoFit/>
          </a:bodyPr>
          <a:lstStyle/>
          <a:p>
            <a:pPr defTabSz="913765">
              <a:defRPr/>
            </a:pP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药物蛋白质组学及其应用</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示例</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4</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2" name="文本框 21">
            <a:extLst>
              <a:ext uri="{FF2B5EF4-FFF2-40B4-BE49-F238E27FC236}">
                <a16:creationId xmlns:a16="http://schemas.microsoft.com/office/drawing/2014/main" id="{8F372A97-43D8-4CA7-A428-AA809D4F699D}"/>
              </a:ext>
            </a:extLst>
          </p:cNvPr>
          <p:cNvSpPr txBox="1"/>
          <p:nvPr/>
        </p:nvSpPr>
        <p:spPr>
          <a:xfrm>
            <a:off x="632999" y="751695"/>
            <a:ext cx="8003001" cy="580375"/>
          </a:xfrm>
          <a:prstGeom prst="rect">
            <a:avLst/>
          </a:prstGeom>
          <a:noFill/>
        </p:spPr>
        <p:txBody>
          <a:bodyPr wrap="square" lIns="91402" tIns="45700" rIns="91402" bIns="45700" rtlCol="0">
            <a:spAutoFit/>
          </a:bodyPr>
          <a:lstStyle/>
          <a:p>
            <a:pPr marL="342900" indent="-342900">
              <a:lnSpc>
                <a:spcPct val="150000"/>
              </a:lnSpc>
              <a:spcAft>
                <a:spcPts val="1200"/>
              </a:spcAft>
              <a:buFont typeface="Wingdings" panose="05000000000000000000" pitchFamily="2" charset="2"/>
              <a:buChar char="u"/>
            </a:pPr>
            <a:r>
              <a:rPr lang="zh-CN" altLang="en-US"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利用蛋白质组学发现自噬增强柯诺辛神经保护作用机制</a:t>
            </a:r>
            <a:endParaRPr lang="en-US" altLang="zh-CN"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矩形 13">
            <a:extLst>
              <a:ext uri="{FF2B5EF4-FFF2-40B4-BE49-F238E27FC236}">
                <a16:creationId xmlns:a16="http://schemas.microsoft.com/office/drawing/2014/main" id="{6C48C7AF-6443-4BEC-AA14-A40AB42DF590}"/>
              </a:ext>
            </a:extLst>
          </p:cNvPr>
          <p:cNvSpPr/>
          <p:nvPr/>
        </p:nvSpPr>
        <p:spPr>
          <a:xfrm>
            <a:off x="881675" y="1842868"/>
            <a:ext cx="7127320" cy="3151164"/>
          </a:xfrm>
          <a:prstGeom prst="rect">
            <a:avLst/>
          </a:prstGeom>
          <a:solidFill>
            <a:schemeClr val="accent5">
              <a:lumMod val="75000"/>
              <a:alpha val="80000"/>
            </a:schemeClr>
          </a:solidFill>
          <a:ln>
            <a:noFill/>
          </a:ln>
          <a:effectLst>
            <a:outerShdw blurRad="4191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pic>
        <p:nvPicPr>
          <p:cNvPr id="3" name="图片 2">
            <a:extLst>
              <a:ext uri="{FF2B5EF4-FFF2-40B4-BE49-F238E27FC236}">
                <a16:creationId xmlns:a16="http://schemas.microsoft.com/office/drawing/2014/main" id="{A97AB965-5E85-482A-B9B1-CBC817CBD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388" y="2057208"/>
            <a:ext cx="6773220" cy="2743583"/>
          </a:xfrm>
          <a:prstGeom prst="rect">
            <a:avLst/>
          </a:prstGeom>
        </p:spPr>
      </p:pic>
    </p:spTree>
    <p:extLst>
      <p:ext uri="{BB962C8B-B14F-4D97-AF65-F5344CB8AC3E}">
        <p14:creationId xmlns:p14="http://schemas.microsoft.com/office/powerpoint/2010/main" val="9521809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D331D409-C0E2-4D97-8905-495E7DC767C8}"/>
              </a:ext>
            </a:extLst>
          </p:cNvPr>
          <p:cNvGrpSpPr/>
          <p:nvPr/>
        </p:nvGrpSpPr>
        <p:grpSpPr>
          <a:xfrm>
            <a:off x="251902" y="157386"/>
            <a:ext cx="887938" cy="585582"/>
            <a:chOff x="562441" y="531294"/>
            <a:chExt cx="2322326" cy="1531540"/>
          </a:xfrm>
        </p:grpSpPr>
        <p:sp>
          <p:nvSpPr>
            <p:cNvPr id="7" name="圆角矩形 65">
              <a:extLst>
                <a:ext uri="{FF2B5EF4-FFF2-40B4-BE49-F238E27FC236}">
                  <a16:creationId xmlns:a16="http://schemas.microsoft.com/office/drawing/2014/main" id="{9ECEEE58-7B74-4B3B-9A4E-200C4330DDBF}"/>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 name="圆角矩形 66">
              <a:extLst>
                <a:ext uri="{FF2B5EF4-FFF2-40B4-BE49-F238E27FC236}">
                  <a16:creationId xmlns:a16="http://schemas.microsoft.com/office/drawing/2014/main" id="{88261C39-80F8-495E-B26E-C0A68D568232}"/>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9" name="圆角矩形 67">
              <a:extLst>
                <a:ext uri="{FF2B5EF4-FFF2-40B4-BE49-F238E27FC236}">
                  <a16:creationId xmlns:a16="http://schemas.microsoft.com/office/drawing/2014/main" id="{8A35879D-42AD-4C7B-A281-1DBAC75F7AA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8">
              <a:extLst>
                <a:ext uri="{FF2B5EF4-FFF2-40B4-BE49-F238E27FC236}">
                  <a16:creationId xmlns:a16="http://schemas.microsoft.com/office/drawing/2014/main" id="{5C8038DD-5867-4E07-9150-ED47AE04AB39}"/>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圆角矩形 69">
              <a:extLst>
                <a:ext uri="{FF2B5EF4-FFF2-40B4-BE49-F238E27FC236}">
                  <a16:creationId xmlns:a16="http://schemas.microsoft.com/office/drawing/2014/main" id="{55617C67-BCBD-4081-A969-A768986A2C5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2" name="文本框 4">
              <a:extLst>
                <a:ext uri="{FF2B5EF4-FFF2-40B4-BE49-F238E27FC236}">
                  <a16:creationId xmlns:a16="http://schemas.microsoft.com/office/drawing/2014/main" id="{1321B250-9B7A-479D-B79A-11EA501D1D5E}"/>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02</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cxnSp>
        <p:nvCxnSpPr>
          <p:cNvPr id="35" name="直接连接符 34">
            <a:extLst>
              <a:ext uri="{FF2B5EF4-FFF2-40B4-BE49-F238E27FC236}">
                <a16:creationId xmlns:a16="http://schemas.microsoft.com/office/drawing/2014/main" id="{A717AFD5-93AA-4639-84E6-5A98521A4DF6}"/>
              </a:ext>
            </a:extLst>
          </p:cNvPr>
          <p:cNvCxnSpPr/>
          <p:nvPr/>
        </p:nvCxnSpPr>
        <p:spPr>
          <a:xfrm flipH="1">
            <a:off x="113851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4B183DD6-FE72-4A27-8C30-B4533AF383B8}"/>
              </a:ext>
            </a:extLst>
          </p:cNvPr>
          <p:cNvSpPr/>
          <p:nvPr/>
        </p:nvSpPr>
        <p:spPr>
          <a:xfrm>
            <a:off x="1350285" y="217396"/>
            <a:ext cx="6884009" cy="461665"/>
          </a:xfrm>
          <a:prstGeom prst="rect">
            <a:avLst/>
          </a:prstGeom>
        </p:spPr>
        <p:txBody>
          <a:bodyPr wrap="square">
            <a:spAutoFit/>
          </a:bodyPr>
          <a:lstStyle/>
          <a:p>
            <a:pPr defTabSz="913765">
              <a:defRPr/>
            </a:pP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药物蛋白质组学及其应用</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示例</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4</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17" name="文本框 16">
            <a:extLst>
              <a:ext uri="{FF2B5EF4-FFF2-40B4-BE49-F238E27FC236}">
                <a16:creationId xmlns:a16="http://schemas.microsoft.com/office/drawing/2014/main" id="{2E12470A-61BB-40FE-BB8A-D16E11FD4737}"/>
              </a:ext>
            </a:extLst>
          </p:cNvPr>
          <p:cNvSpPr txBox="1"/>
          <p:nvPr/>
        </p:nvSpPr>
        <p:spPr>
          <a:xfrm>
            <a:off x="845495" y="884002"/>
            <a:ext cx="7399849" cy="1289456"/>
          </a:xfrm>
          <a:prstGeom prst="rect">
            <a:avLst/>
          </a:prstGeom>
          <a:solidFill>
            <a:schemeClr val="bg1">
              <a:lumMod val="85000"/>
              <a:alpha val="70000"/>
            </a:schemeClr>
          </a:solidFill>
        </p:spPr>
        <p:txBody>
          <a:bodyPr wrap="square">
            <a:spAutoFit/>
          </a:bodyPr>
          <a:lstStyle/>
          <a:p>
            <a:pPr>
              <a:lnSpc>
                <a:spcPct val="150000"/>
              </a:lnSpc>
            </a:pP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研究人员首先采用</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SILAC</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标记技术，对</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Cory</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Cory B</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处理组和对照组的</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N2a</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细胞添加同位素标记。通过磷酸化蛋白质组学定量到</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5413</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个特异性磷酸化位点对应</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2233</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个磷酸化蛋白。</a:t>
            </a:r>
          </a:p>
        </p:txBody>
      </p:sp>
      <p:pic>
        <p:nvPicPr>
          <p:cNvPr id="3" name="图片 2">
            <a:extLst>
              <a:ext uri="{FF2B5EF4-FFF2-40B4-BE49-F238E27FC236}">
                <a16:creationId xmlns:a16="http://schemas.microsoft.com/office/drawing/2014/main" id="{3BE91C7D-703D-41CB-A7A4-DD842C9DECF3}"/>
              </a:ext>
            </a:extLst>
          </p:cNvPr>
          <p:cNvPicPr>
            <a:picLocks noChangeAspect="1"/>
          </p:cNvPicPr>
          <p:nvPr/>
        </p:nvPicPr>
        <p:blipFill rotWithShape="1">
          <a:blip r:embed="rId2">
            <a:extLst>
              <a:ext uri="{28A0092B-C50C-407E-A947-70E740481C1C}">
                <a14:useLocalDpi xmlns:a14="http://schemas.microsoft.com/office/drawing/2010/main" val="0"/>
              </a:ext>
            </a:extLst>
          </a:blip>
          <a:srcRect t="2633" b="13480"/>
          <a:stretch/>
        </p:blipFill>
        <p:spPr>
          <a:xfrm>
            <a:off x="91756" y="2635415"/>
            <a:ext cx="4821378" cy="2816703"/>
          </a:xfrm>
          <a:prstGeom prst="rect">
            <a:avLst/>
          </a:prstGeom>
        </p:spPr>
      </p:pic>
      <p:pic>
        <p:nvPicPr>
          <p:cNvPr id="13" name="图片 12">
            <a:extLst>
              <a:ext uri="{FF2B5EF4-FFF2-40B4-BE49-F238E27FC236}">
                <a16:creationId xmlns:a16="http://schemas.microsoft.com/office/drawing/2014/main" id="{F6F1573A-02B9-45F4-9ACB-E95E942B5E8E}"/>
              </a:ext>
            </a:extLst>
          </p:cNvPr>
          <p:cNvPicPr>
            <a:picLocks noChangeAspect="1"/>
          </p:cNvPicPr>
          <p:nvPr/>
        </p:nvPicPr>
        <p:blipFill rotWithShape="1">
          <a:blip r:embed="rId3">
            <a:extLst>
              <a:ext uri="{28A0092B-C50C-407E-A947-70E740481C1C}">
                <a14:useLocalDpi xmlns:a14="http://schemas.microsoft.com/office/drawing/2010/main" val="0"/>
              </a:ext>
            </a:extLst>
          </a:blip>
          <a:srcRect t="3773"/>
          <a:stretch/>
        </p:blipFill>
        <p:spPr>
          <a:xfrm>
            <a:off x="3516553" y="4572006"/>
            <a:ext cx="5535691" cy="2068598"/>
          </a:xfrm>
          <a:prstGeom prst="rect">
            <a:avLst/>
          </a:prstGeom>
        </p:spPr>
      </p:pic>
      <p:sp>
        <p:nvSpPr>
          <p:cNvPr id="14" name="任意多边形: 形状 13">
            <a:extLst>
              <a:ext uri="{FF2B5EF4-FFF2-40B4-BE49-F238E27FC236}">
                <a16:creationId xmlns:a16="http://schemas.microsoft.com/office/drawing/2014/main" id="{75E887C9-9102-44D3-AF44-7C75FBA297DC}"/>
              </a:ext>
            </a:extLst>
          </p:cNvPr>
          <p:cNvSpPr/>
          <p:nvPr/>
        </p:nvSpPr>
        <p:spPr>
          <a:xfrm rot="10435430">
            <a:off x="2448897" y="3642609"/>
            <a:ext cx="3970990" cy="2242599"/>
          </a:xfrm>
          <a:custGeom>
            <a:avLst/>
            <a:gdLst>
              <a:gd name="connsiteX0" fmla="*/ 96216 w 3973467"/>
              <a:gd name="connsiteY0" fmla="*/ 1322576 h 2169644"/>
              <a:gd name="connsiteX1" fmla="*/ 110284 w 3973467"/>
              <a:gd name="connsiteY1" fmla="*/ 2040029 h 2169644"/>
              <a:gd name="connsiteX2" fmla="*/ 1207564 w 3973467"/>
              <a:gd name="connsiteY2" fmla="*/ 2054096 h 2169644"/>
              <a:gd name="connsiteX3" fmla="*/ 1460782 w 3973467"/>
              <a:gd name="connsiteY3" fmla="*/ 858343 h 2169644"/>
              <a:gd name="connsiteX4" fmla="*/ 2234505 w 3973467"/>
              <a:gd name="connsiteY4" fmla="*/ 211229 h 2169644"/>
              <a:gd name="connsiteX5" fmla="*/ 3303650 w 3973467"/>
              <a:gd name="connsiteY5" fmla="*/ 213 h 2169644"/>
              <a:gd name="connsiteX6" fmla="*/ 3922628 w 3973467"/>
              <a:gd name="connsiteY6" fmla="*/ 239364 h 2169644"/>
              <a:gd name="connsiteX7" fmla="*/ 3936696 w 3973467"/>
              <a:gd name="connsiteY7" fmla="*/ 478515 h 2169644"/>
              <a:gd name="connsiteX8" fmla="*/ 3936696 w 3973467"/>
              <a:gd name="connsiteY8" fmla="*/ 478515 h 2169644"/>
              <a:gd name="connsiteX0" fmla="*/ 52730 w 3929981"/>
              <a:gd name="connsiteY0" fmla="*/ 1322576 h 2182024"/>
              <a:gd name="connsiteX1" fmla="*/ 66798 w 3929981"/>
              <a:gd name="connsiteY1" fmla="*/ 2040029 h 2182024"/>
              <a:gd name="connsiteX2" fmla="*/ 1164078 w 3929981"/>
              <a:gd name="connsiteY2" fmla="*/ 2054096 h 2182024"/>
              <a:gd name="connsiteX3" fmla="*/ 1417296 w 3929981"/>
              <a:gd name="connsiteY3" fmla="*/ 858343 h 2182024"/>
              <a:gd name="connsiteX4" fmla="*/ 2191019 w 3929981"/>
              <a:gd name="connsiteY4" fmla="*/ 211229 h 2182024"/>
              <a:gd name="connsiteX5" fmla="*/ 3260164 w 3929981"/>
              <a:gd name="connsiteY5" fmla="*/ 213 h 2182024"/>
              <a:gd name="connsiteX6" fmla="*/ 3879142 w 3929981"/>
              <a:gd name="connsiteY6" fmla="*/ 239364 h 2182024"/>
              <a:gd name="connsiteX7" fmla="*/ 3893210 w 3929981"/>
              <a:gd name="connsiteY7" fmla="*/ 478515 h 2182024"/>
              <a:gd name="connsiteX8" fmla="*/ 3893210 w 3929981"/>
              <a:gd name="connsiteY8" fmla="*/ 478515 h 2182024"/>
              <a:gd name="connsiteX0" fmla="*/ 52730 w 3929981"/>
              <a:gd name="connsiteY0" fmla="*/ 1463507 h 2322955"/>
              <a:gd name="connsiteX1" fmla="*/ 66798 w 3929981"/>
              <a:gd name="connsiteY1" fmla="*/ 2180960 h 2322955"/>
              <a:gd name="connsiteX2" fmla="*/ 1164078 w 3929981"/>
              <a:gd name="connsiteY2" fmla="*/ 2195027 h 2322955"/>
              <a:gd name="connsiteX3" fmla="*/ 1417296 w 3929981"/>
              <a:gd name="connsiteY3" fmla="*/ 999274 h 2322955"/>
              <a:gd name="connsiteX4" fmla="*/ 2320559 w 3929981"/>
              <a:gd name="connsiteY4" fmla="*/ 54980 h 2322955"/>
              <a:gd name="connsiteX5" fmla="*/ 3260164 w 3929981"/>
              <a:gd name="connsiteY5" fmla="*/ 141144 h 2322955"/>
              <a:gd name="connsiteX6" fmla="*/ 3879142 w 3929981"/>
              <a:gd name="connsiteY6" fmla="*/ 380295 h 2322955"/>
              <a:gd name="connsiteX7" fmla="*/ 3893210 w 3929981"/>
              <a:gd name="connsiteY7" fmla="*/ 619446 h 2322955"/>
              <a:gd name="connsiteX8" fmla="*/ 3893210 w 3929981"/>
              <a:gd name="connsiteY8" fmla="*/ 619446 h 2322955"/>
              <a:gd name="connsiteX0" fmla="*/ 52730 w 3916571"/>
              <a:gd name="connsiteY0" fmla="*/ 1766170 h 2625618"/>
              <a:gd name="connsiteX1" fmla="*/ 66798 w 3916571"/>
              <a:gd name="connsiteY1" fmla="*/ 2483623 h 2625618"/>
              <a:gd name="connsiteX2" fmla="*/ 1164078 w 3916571"/>
              <a:gd name="connsiteY2" fmla="*/ 2497690 h 2625618"/>
              <a:gd name="connsiteX3" fmla="*/ 1417296 w 3916571"/>
              <a:gd name="connsiteY3" fmla="*/ 1301937 h 2625618"/>
              <a:gd name="connsiteX4" fmla="*/ 2320559 w 3916571"/>
              <a:gd name="connsiteY4" fmla="*/ 357643 h 2625618"/>
              <a:gd name="connsiteX5" fmla="*/ 3443044 w 3916571"/>
              <a:gd name="connsiteY5" fmla="*/ 9467 h 2625618"/>
              <a:gd name="connsiteX6" fmla="*/ 3879142 w 3916571"/>
              <a:gd name="connsiteY6" fmla="*/ 682958 h 2625618"/>
              <a:gd name="connsiteX7" fmla="*/ 3893210 w 3916571"/>
              <a:gd name="connsiteY7" fmla="*/ 922109 h 2625618"/>
              <a:gd name="connsiteX8" fmla="*/ 3893210 w 3916571"/>
              <a:gd name="connsiteY8" fmla="*/ 922109 h 2625618"/>
              <a:gd name="connsiteX0" fmla="*/ 52730 w 3958001"/>
              <a:gd name="connsiteY0" fmla="*/ 1765135 h 2624583"/>
              <a:gd name="connsiteX1" fmla="*/ 66798 w 3958001"/>
              <a:gd name="connsiteY1" fmla="*/ 2482588 h 2624583"/>
              <a:gd name="connsiteX2" fmla="*/ 1164078 w 3958001"/>
              <a:gd name="connsiteY2" fmla="*/ 2496655 h 2624583"/>
              <a:gd name="connsiteX3" fmla="*/ 1417296 w 3958001"/>
              <a:gd name="connsiteY3" fmla="*/ 1300902 h 2624583"/>
              <a:gd name="connsiteX4" fmla="*/ 2320559 w 3958001"/>
              <a:gd name="connsiteY4" fmla="*/ 356608 h 2624583"/>
              <a:gd name="connsiteX5" fmla="*/ 3443044 w 3958001"/>
              <a:gd name="connsiteY5" fmla="*/ 8432 h 2624583"/>
              <a:gd name="connsiteX6" fmla="*/ 3932482 w 3958001"/>
              <a:gd name="connsiteY6" fmla="*/ 659063 h 2624583"/>
              <a:gd name="connsiteX7" fmla="*/ 3893210 w 3958001"/>
              <a:gd name="connsiteY7" fmla="*/ 921074 h 2624583"/>
              <a:gd name="connsiteX8" fmla="*/ 3893210 w 3958001"/>
              <a:gd name="connsiteY8" fmla="*/ 921074 h 2624583"/>
              <a:gd name="connsiteX0" fmla="*/ 52730 w 3932726"/>
              <a:gd name="connsiteY0" fmla="*/ 1765135 h 2624583"/>
              <a:gd name="connsiteX1" fmla="*/ 66798 w 3932726"/>
              <a:gd name="connsiteY1" fmla="*/ 2482588 h 2624583"/>
              <a:gd name="connsiteX2" fmla="*/ 1164078 w 3932726"/>
              <a:gd name="connsiteY2" fmla="*/ 2496655 h 2624583"/>
              <a:gd name="connsiteX3" fmla="*/ 1417296 w 3932726"/>
              <a:gd name="connsiteY3" fmla="*/ 1300902 h 2624583"/>
              <a:gd name="connsiteX4" fmla="*/ 2320559 w 3932726"/>
              <a:gd name="connsiteY4" fmla="*/ 356608 h 2624583"/>
              <a:gd name="connsiteX5" fmla="*/ 3443044 w 3932726"/>
              <a:gd name="connsiteY5" fmla="*/ 8432 h 2624583"/>
              <a:gd name="connsiteX6" fmla="*/ 3932482 w 3932726"/>
              <a:gd name="connsiteY6" fmla="*/ 659063 h 2624583"/>
              <a:gd name="connsiteX7" fmla="*/ 3893210 w 3932726"/>
              <a:gd name="connsiteY7" fmla="*/ 921074 h 2624583"/>
              <a:gd name="connsiteX8" fmla="*/ 3893210 w 3932726"/>
              <a:gd name="connsiteY8" fmla="*/ 921074 h 2624583"/>
              <a:gd name="connsiteX0" fmla="*/ 52730 w 4010266"/>
              <a:gd name="connsiteY0" fmla="*/ 1787520 h 2646968"/>
              <a:gd name="connsiteX1" fmla="*/ 66798 w 4010266"/>
              <a:gd name="connsiteY1" fmla="*/ 2504973 h 2646968"/>
              <a:gd name="connsiteX2" fmla="*/ 1164078 w 4010266"/>
              <a:gd name="connsiteY2" fmla="*/ 2519040 h 2646968"/>
              <a:gd name="connsiteX3" fmla="*/ 1417296 w 4010266"/>
              <a:gd name="connsiteY3" fmla="*/ 1323287 h 2646968"/>
              <a:gd name="connsiteX4" fmla="*/ 2320559 w 4010266"/>
              <a:gd name="connsiteY4" fmla="*/ 378993 h 2646968"/>
              <a:gd name="connsiteX5" fmla="*/ 3874626 w 4010266"/>
              <a:gd name="connsiteY5" fmla="*/ 7791 h 2646968"/>
              <a:gd name="connsiteX6" fmla="*/ 3932482 w 4010266"/>
              <a:gd name="connsiteY6" fmla="*/ 681448 h 2646968"/>
              <a:gd name="connsiteX7" fmla="*/ 3893210 w 4010266"/>
              <a:gd name="connsiteY7" fmla="*/ 943459 h 2646968"/>
              <a:gd name="connsiteX8" fmla="*/ 3893210 w 4010266"/>
              <a:gd name="connsiteY8" fmla="*/ 943459 h 2646968"/>
              <a:gd name="connsiteX0" fmla="*/ 52730 w 3982513"/>
              <a:gd name="connsiteY0" fmla="*/ 1789092 h 2648540"/>
              <a:gd name="connsiteX1" fmla="*/ 66798 w 3982513"/>
              <a:gd name="connsiteY1" fmla="*/ 2506545 h 2648540"/>
              <a:gd name="connsiteX2" fmla="*/ 1164078 w 3982513"/>
              <a:gd name="connsiteY2" fmla="*/ 2520612 h 2648540"/>
              <a:gd name="connsiteX3" fmla="*/ 1417296 w 3982513"/>
              <a:gd name="connsiteY3" fmla="*/ 1324859 h 2648540"/>
              <a:gd name="connsiteX4" fmla="*/ 2704847 w 3982513"/>
              <a:gd name="connsiteY4" fmla="*/ 1233756 h 2648540"/>
              <a:gd name="connsiteX5" fmla="*/ 3874626 w 3982513"/>
              <a:gd name="connsiteY5" fmla="*/ 9363 h 2648540"/>
              <a:gd name="connsiteX6" fmla="*/ 3932482 w 3982513"/>
              <a:gd name="connsiteY6" fmla="*/ 683020 h 2648540"/>
              <a:gd name="connsiteX7" fmla="*/ 3893210 w 3982513"/>
              <a:gd name="connsiteY7" fmla="*/ 945031 h 2648540"/>
              <a:gd name="connsiteX8" fmla="*/ 3893210 w 3982513"/>
              <a:gd name="connsiteY8" fmla="*/ 945031 h 2648540"/>
              <a:gd name="connsiteX0" fmla="*/ 52730 w 3982513"/>
              <a:gd name="connsiteY0" fmla="*/ 1789092 h 2604598"/>
              <a:gd name="connsiteX1" fmla="*/ 66798 w 3982513"/>
              <a:gd name="connsiteY1" fmla="*/ 2506545 h 2604598"/>
              <a:gd name="connsiteX2" fmla="*/ 1164078 w 3982513"/>
              <a:gd name="connsiteY2" fmla="*/ 2520612 h 2604598"/>
              <a:gd name="connsiteX3" fmla="*/ 1963296 w 3982513"/>
              <a:gd name="connsiteY3" fmla="*/ 2026676 h 2604598"/>
              <a:gd name="connsiteX4" fmla="*/ 2704847 w 3982513"/>
              <a:gd name="connsiteY4" fmla="*/ 1233756 h 2604598"/>
              <a:gd name="connsiteX5" fmla="*/ 3874626 w 3982513"/>
              <a:gd name="connsiteY5" fmla="*/ 9363 h 2604598"/>
              <a:gd name="connsiteX6" fmla="*/ 3932482 w 3982513"/>
              <a:gd name="connsiteY6" fmla="*/ 683020 h 2604598"/>
              <a:gd name="connsiteX7" fmla="*/ 3893210 w 3982513"/>
              <a:gd name="connsiteY7" fmla="*/ 945031 h 2604598"/>
              <a:gd name="connsiteX8" fmla="*/ 3893210 w 3982513"/>
              <a:gd name="connsiteY8" fmla="*/ 945031 h 2604598"/>
              <a:gd name="connsiteX0" fmla="*/ 52730 w 3954253"/>
              <a:gd name="connsiteY0" fmla="*/ 1416114 h 2231620"/>
              <a:gd name="connsiteX1" fmla="*/ 66798 w 3954253"/>
              <a:gd name="connsiteY1" fmla="*/ 2133567 h 2231620"/>
              <a:gd name="connsiteX2" fmla="*/ 1164078 w 3954253"/>
              <a:gd name="connsiteY2" fmla="*/ 2147634 h 2231620"/>
              <a:gd name="connsiteX3" fmla="*/ 1963296 w 3954253"/>
              <a:gd name="connsiteY3" fmla="*/ 1653698 h 2231620"/>
              <a:gd name="connsiteX4" fmla="*/ 2704847 w 3954253"/>
              <a:gd name="connsiteY4" fmla="*/ 860778 h 2231620"/>
              <a:gd name="connsiteX5" fmla="*/ 3496867 w 3954253"/>
              <a:gd name="connsiteY5" fmla="*/ 17641 h 2231620"/>
              <a:gd name="connsiteX6" fmla="*/ 3932482 w 3954253"/>
              <a:gd name="connsiteY6" fmla="*/ 310042 h 2231620"/>
              <a:gd name="connsiteX7" fmla="*/ 3893210 w 3954253"/>
              <a:gd name="connsiteY7" fmla="*/ 572053 h 2231620"/>
              <a:gd name="connsiteX8" fmla="*/ 3893210 w 3954253"/>
              <a:gd name="connsiteY8" fmla="*/ 572053 h 2231620"/>
              <a:gd name="connsiteX0" fmla="*/ 52730 w 3933074"/>
              <a:gd name="connsiteY0" fmla="*/ 1422636 h 2238142"/>
              <a:gd name="connsiteX1" fmla="*/ 66798 w 3933074"/>
              <a:gd name="connsiteY1" fmla="*/ 2140089 h 2238142"/>
              <a:gd name="connsiteX2" fmla="*/ 1164078 w 3933074"/>
              <a:gd name="connsiteY2" fmla="*/ 2154156 h 2238142"/>
              <a:gd name="connsiteX3" fmla="*/ 1963296 w 3933074"/>
              <a:gd name="connsiteY3" fmla="*/ 1660220 h 2238142"/>
              <a:gd name="connsiteX4" fmla="*/ 2704847 w 3933074"/>
              <a:gd name="connsiteY4" fmla="*/ 867300 h 2238142"/>
              <a:gd name="connsiteX5" fmla="*/ 3496867 w 3933074"/>
              <a:gd name="connsiteY5" fmla="*/ 24163 h 2238142"/>
              <a:gd name="connsiteX6" fmla="*/ 3932482 w 3933074"/>
              <a:gd name="connsiteY6" fmla="*/ 316564 h 2238142"/>
              <a:gd name="connsiteX7" fmla="*/ 3893210 w 3933074"/>
              <a:gd name="connsiteY7" fmla="*/ 578575 h 2238142"/>
              <a:gd name="connsiteX8" fmla="*/ 3893210 w 3933074"/>
              <a:gd name="connsiteY8" fmla="*/ 578575 h 2238142"/>
              <a:gd name="connsiteX0" fmla="*/ 52730 w 3933074"/>
              <a:gd name="connsiteY0" fmla="*/ 1422636 h 2238142"/>
              <a:gd name="connsiteX1" fmla="*/ 66798 w 3933074"/>
              <a:gd name="connsiteY1" fmla="*/ 2140089 h 2238142"/>
              <a:gd name="connsiteX2" fmla="*/ 1164078 w 3933074"/>
              <a:gd name="connsiteY2" fmla="*/ 2154156 h 2238142"/>
              <a:gd name="connsiteX3" fmla="*/ 1963296 w 3933074"/>
              <a:gd name="connsiteY3" fmla="*/ 1660220 h 2238142"/>
              <a:gd name="connsiteX4" fmla="*/ 2704847 w 3933074"/>
              <a:gd name="connsiteY4" fmla="*/ 867300 h 2238142"/>
              <a:gd name="connsiteX5" fmla="*/ 3496867 w 3933074"/>
              <a:gd name="connsiteY5" fmla="*/ 24163 h 2238142"/>
              <a:gd name="connsiteX6" fmla="*/ 3932482 w 3933074"/>
              <a:gd name="connsiteY6" fmla="*/ 316564 h 2238142"/>
              <a:gd name="connsiteX7" fmla="*/ 3893210 w 3933074"/>
              <a:gd name="connsiteY7" fmla="*/ 578575 h 2238142"/>
              <a:gd name="connsiteX8" fmla="*/ 3893210 w 3933074"/>
              <a:gd name="connsiteY8" fmla="*/ 578575 h 2238142"/>
              <a:gd name="connsiteX0" fmla="*/ 63978 w 3944322"/>
              <a:gd name="connsiteY0" fmla="*/ 1422636 h 2230246"/>
              <a:gd name="connsiteX1" fmla="*/ 78046 w 3944322"/>
              <a:gd name="connsiteY1" fmla="*/ 2140089 h 2230246"/>
              <a:gd name="connsiteX2" fmla="*/ 1175326 w 3944322"/>
              <a:gd name="connsiteY2" fmla="*/ 2154156 h 2230246"/>
              <a:gd name="connsiteX3" fmla="*/ 1974544 w 3944322"/>
              <a:gd name="connsiteY3" fmla="*/ 1660220 h 2230246"/>
              <a:gd name="connsiteX4" fmla="*/ 2716095 w 3944322"/>
              <a:gd name="connsiteY4" fmla="*/ 867300 h 2230246"/>
              <a:gd name="connsiteX5" fmla="*/ 3508115 w 3944322"/>
              <a:gd name="connsiteY5" fmla="*/ 24163 h 2230246"/>
              <a:gd name="connsiteX6" fmla="*/ 3943730 w 3944322"/>
              <a:gd name="connsiteY6" fmla="*/ 316564 h 2230246"/>
              <a:gd name="connsiteX7" fmla="*/ 3904458 w 3944322"/>
              <a:gd name="connsiteY7" fmla="*/ 578575 h 2230246"/>
              <a:gd name="connsiteX8" fmla="*/ 3904458 w 3944322"/>
              <a:gd name="connsiteY8" fmla="*/ 578575 h 2230246"/>
              <a:gd name="connsiteX0" fmla="*/ 85033 w 3987767"/>
              <a:gd name="connsiteY0" fmla="*/ 1129057 h 2242599"/>
              <a:gd name="connsiteX1" fmla="*/ 121491 w 3987767"/>
              <a:gd name="connsiteY1" fmla="*/ 2140089 h 2242599"/>
              <a:gd name="connsiteX2" fmla="*/ 1218771 w 3987767"/>
              <a:gd name="connsiteY2" fmla="*/ 2154156 h 2242599"/>
              <a:gd name="connsiteX3" fmla="*/ 2017989 w 3987767"/>
              <a:gd name="connsiteY3" fmla="*/ 1660220 h 2242599"/>
              <a:gd name="connsiteX4" fmla="*/ 2759540 w 3987767"/>
              <a:gd name="connsiteY4" fmla="*/ 867300 h 2242599"/>
              <a:gd name="connsiteX5" fmla="*/ 3551560 w 3987767"/>
              <a:gd name="connsiteY5" fmla="*/ 24163 h 2242599"/>
              <a:gd name="connsiteX6" fmla="*/ 3987175 w 3987767"/>
              <a:gd name="connsiteY6" fmla="*/ 316564 h 2242599"/>
              <a:gd name="connsiteX7" fmla="*/ 3947903 w 3987767"/>
              <a:gd name="connsiteY7" fmla="*/ 578575 h 2242599"/>
              <a:gd name="connsiteX8" fmla="*/ 3947903 w 3987767"/>
              <a:gd name="connsiteY8" fmla="*/ 578575 h 2242599"/>
              <a:gd name="connsiteX0" fmla="*/ 68256 w 3970990"/>
              <a:gd name="connsiteY0" fmla="*/ 1129057 h 2242599"/>
              <a:gd name="connsiteX1" fmla="*/ 104714 w 3970990"/>
              <a:gd name="connsiteY1" fmla="*/ 2140089 h 2242599"/>
              <a:gd name="connsiteX2" fmla="*/ 1201994 w 3970990"/>
              <a:gd name="connsiteY2" fmla="*/ 2154156 h 2242599"/>
              <a:gd name="connsiteX3" fmla="*/ 2001212 w 3970990"/>
              <a:gd name="connsiteY3" fmla="*/ 1660220 h 2242599"/>
              <a:gd name="connsiteX4" fmla="*/ 2742763 w 3970990"/>
              <a:gd name="connsiteY4" fmla="*/ 867300 h 2242599"/>
              <a:gd name="connsiteX5" fmla="*/ 3534783 w 3970990"/>
              <a:gd name="connsiteY5" fmla="*/ 24163 h 2242599"/>
              <a:gd name="connsiteX6" fmla="*/ 3970398 w 3970990"/>
              <a:gd name="connsiteY6" fmla="*/ 316564 h 2242599"/>
              <a:gd name="connsiteX7" fmla="*/ 3931126 w 3970990"/>
              <a:gd name="connsiteY7" fmla="*/ 578575 h 2242599"/>
              <a:gd name="connsiteX8" fmla="*/ 3931126 w 3970990"/>
              <a:gd name="connsiteY8" fmla="*/ 578575 h 2242599"/>
              <a:gd name="connsiteX0" fmla="*/ 68256 w 3970990"/>
              <a:gd name="connsiteY0" fmla="*/ 1129057 h 2242599"/>
              <a:gd name="connsiteX1" fmla="*/ 104714 w 3970990"/>
              <a:gd name="connsiteY1" fmla="*/ 2140089 h 2242599"/>
              <a:gd name="connsiteX2" fmla="*/ 1201994 w 3970990"/>
              <a:gd name="connsiteY2" fmla="*/ 2154156 h 2242599"/>
              <a:gd name="connsiteX3" fmla="*/ 2001212 w 3970990"/>
              <a:gd name="connsiteY3" fmla="*/ 1660220 h 2242599"/>
              <a:gd name="connsiteX4" fmla="*/ 2742763 w 3970990"/>
              <a:gd name="connsiteY4" fmla="*/ 867300 h 2242599"/>
              <a:gd name="connsiteX5" fmla="*/ 3534783 w 3970990"/>
              <a:gd name="connsiteY5" fmla="*/ 24163 h 2242599"/>
              <a:gd name="connsiteX6" fmla="*/ 3970398 w 3970990"/>
              <a:gd name="connsiteY6" fmla="*/ 316564 h 2242599"/>
              <a:gd name="connsiteX7" fmla="*/ 3931126 w 3970990"/>
              <a:gd name="connsiteY7" fmla="*/ 578575 h 2242599"/>
              <a:gd name="connsiteX8" fmla="*/ 3942941 w 3970990"/>
              <a:gd name="connsiteY8" fmla="*/ 707550 h 224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70990" h="2242599">
                <a:moveTo>
                  <a:pt x="68256" y="1129057"/>
                </a:moveTo>
                <a:cubicBezTo>
                  <a:pt x="33297" y="1455200"/>
                  <a:pt x="-84242" y="1969239"/>
                  <a:pt x="104714" y="2140089"/>
                </a:cubicBezTo>
                <a:cubicBezTo>
                  <a:pt x="293670" y="2310939"/>
                  <a:pt x="885911" y="2234134"/>
                  <a:pt x="1201994" y="2154156"/>
                </a:cubicBezTo>
                <a:cubicBezTo>
                  <a:pt x="1518077" y="2074178"/>
                  <a:pt x="1744417" y="1874696"/>
                  <a:pt x="2001212" y="1660220"/>
                </a:cubicBezTo>
                <a:cubicBezTo>
                  <a:pt x="2258007" y="1445744"/>
                  <a:pt x="2487168" y="1139976"/>
                  <a:pt x="2742763" y="867300"/>
                </a:cubicBezTo>
                <a:cubicBezTo>
                  <a:pt x="2998358" y="594624"/>
                  <a:pt x="3330177" y="115952"/>
                  <a:pt x="3534783" y="24163"/>
                </a:cubicBezTo>
                <a:cubicBezTo>
                  <a:pt x="3739389" y="-67626"/>
                  <a:pt x="3984635" y="117763"/>
                  <a:pt x="3970398" y="316564"/>
                </a:cubicBezTo>
                <a:cubicBezTo>
                  <a:pt x="3956161" y="515365"/>
                  <a:pt x="3931126" y="578575"/>
                  <a:pt x="3931126" y="578575"/>
                </a:cubicBezTo>
                <a:lnTo>
                  <a:pt x="3942941" y="707550"/>
                </a:lnTo>
              </a:path>
            </a:pathLst>
          </a:custGeom>
          <a:noFill/>
          <a:ln w="19050">
            <a:solidFill>
              <a:srgbClr val="5697DD"/>
            </a:solidFill>
            <a:head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0224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D331D409-C0E2-4D97-8905-495E7DC767C8}"/>
              </a:ext>
            </a:extLst>
          </p:cNvPr>
          <p:cNvGrpSpPr/>
          <p:nvPr/>
        </p:nvGrpSpPr>
        <p:grpSpPr>
          <a:xfrm>
            <a:off x="251902" y="157386"/>
            <a:ext cx="887938" cy="585582"/>
            <a:chOff x="562441" y="531294"/>
            <a:chExt cx="2322326" cy="1531540"/>
          </a:xfrm>
        </p:grpSpPr>
        <p:sp>
          <p:nvSpPr>
            <p:cNvPr id="7" name="圆角矩形 65">
              <a:extLst>
                <a:ext uri="{FF2B5EF4-FFF2-40B4-BE49-F238E27FC236}">
                  <a16:creationId xmlns:a16="http://schemas.microsoft.com/office/drawing/2014/main" id="{9ECEEE58-7B74-4B3B-9A4E-200C4330DDBF}"/>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 name="圆角矩形 66">
              <a:extLst>
                <a:ext uri="{FF2B5EF4-FFF2-40B4-BE49-F238E27FC236}">
                  <a16:creationId xmlns:a16="http://schemas.microsoft.com/office/drawing/2014/main" id="{88261C39-80F8-495E-B26E-C0A68D568232}"/>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9" name="圆角矩形 67">
              <a:extLst>
                <a:ext uri="{FF2B5EF4-FFF2-40B4-BE49-F238E27FC236}">
                  <a16:creationId xmlns:a16="http://schemas.microsoft.com/office/drawing/2014/main" id="{8A35879D-42AD-4C7B-A281-1DBAC75F7AA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8">
              <a:extLst>
                <a:ext uri="{FF2B5EF4-FFF2-40B4-BE49-F238E27FC236}">
                  <a16:creationId xmlns:a16="http://schemas.microsoft.com/office/drawing/2014/main" id="{5C8038DD-5867-4E07-9150-ED47AE04AB39}"/>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圆角矩形 69">
              <a:extLst>
                <a:ext uri="{FF2B5EF4-FFF2-40B4-BE49-F238E27FC236}">
                  <a16:creationId xmlns:a16="http://schemas.microsoft.com/office/drawing/2014/main" id="{55617C67-BCBD-4081-A969-A768986A2C5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2" name="文本框 4">
              <a:extLst>
                <a:ext uri="{FF2B5EF4-FFF2-40B4-BE49-F238E27FC236}">
                  <a16:creationId xmlns:a16="http://schemas.microsoft.com/office/drawing/2014/main" id="{1321B250-9B7A-479D-B79A-11EA501D1D5E}"/>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02</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cxnSp>
        <p:nvCxnSpPr>
          <p:cNvPr id="35" name="直接连接符 34">
            <a:extLst>
              <a:ext uri="{FF2B5EF4-FFF2-40B4-BE49-F238E27FC236}">
                <a16:creationId xmlns:a16="http://schemas.microsoft.com/office/drawing/2014/main" id="{A717AFD5-93AA-4639-84E6-5A98521A4DF6}"/>
              </a:ext>
            </a:extLst>
          </p:cNvPr>
          <p:cNvCxnSpPr/>
          <p:nvPr/>
        </p:nvCxnSpPr>
        <p:spPr>
          <a:xfrm flipH="1">
            <a:off x="113851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4B183DD6-FE72-4A27-8C30-B4533AF383B8}"/>
              </a:ext>
            </a:extLst>
          </p:cNvPr>
          <p:cNvSpPr/>
          <p:nvPr/>
        </p:nvSpPr>
        <p:spPr>
          <a:xfrm>
            <a:off x="1350285" y="217396"/>
            <a:ext cx="6884009" cy="461665"/>
          </a:xfrm>
          <a:prstGeom prst="rect">
            <a:avLst/>
          </a:prstGeom>
        </p:spPr>
        <p:txBody>
          <a:bodyPr wrap="square">
            <a:spAutoFit/>
          </a:bodyPr>
          <a:lstStyle/>
          <a:p>
            <a:pPr defTabSz="913765">
              <a:defRPr/>
            </a:pP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药物蛋白质组学及其应用</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示例</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4</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17" name="文本框 16">
            <a:extLst>
              <a:ext uri="{FF2B5EF4-FFF2-40B4-BE49-F238E27FC236}">
                <a16:creationId xmlns:a16="http://schemas.microsoft.com/office/drawing/2014/main" id="{2E12470A-61BB-40FE-BB8A-D16E11FD4737}"/>
              </a:ext>
            </a:extLst>
          </p:cNvPr>
          <p:cNvSpPr txBox="1"/>
          <p:nvPr/>
        </p:nvSpPr>
        <p:spPr>
          <a:xfrm>
            <a:off x="632999" y="859735"/>
            <a:ext cx="7982556" cy="1704954"/>
          </a:xfrm>
          <a:prstGeom prst="rect">
            <a:avLst/>
          </a:prstGeom>
          <a:solidFill>
            <a:schemeClr val="bg1">
              <a:lumMod val="85000"/>
              <a:alpha val="70000"/>
            </a:schemeClr>
          </a:solidFill>
        </p:spPr>
        <p:txBody>
          <a:bodyPr wrap="square">
            <a:spAutoFit/>
          </a:bodyPr>
          <a:lstStyle/>
          <a:p>
            <a:pPr>
              <a:lnSpc>
                <a:spcPct val="150000"/>
              </a:lnSpc>
            </a:pP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研究人员将</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Cory</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和</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Cory B</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处理组的差异磷酸化蛋白质与</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THANATOS</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数据库中与自噬相关的小鼠蛋白进行匹配，结果显示有</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19</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个差异磷酸化蛋白是自噬调节子。再对这些磷酸蛋白质进行</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GO</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富集分析，发现</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Cory</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和</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Cory B</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这两种化合物对神经细胞自噬具有潜在的调控机制。</a:t>
            </a:r>
          </a:p>
        </p:txBody>
      </p:sp>
      <p:pic>
        <p:nvPicPr>
          <p:cNvPr id="4" name="图片 3">
            <a:extLst>
              <a:ext uri="{FF2B5EF4-FFF2-40B4-BE49-F238E27FC236}">
                <a16:creationId xmlns:a16="http://schemas.microsoft.com/office/drawing/2014/main" id="{A23D021A-EDDC-44CB-8DBC-6E9D05FE4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629" y="2603661"/>
            <a:ext cx="5568114" cy="4156368"/>
          </a:xfrm>
          <a:prstGeom prst="rect">
            <a:avLst/>
          </a:prstGeom>
        </p:spPr>
      </p:pic>
    </p:spTree>
    <p:extLst>
      <p:ext uri="{BB962C8B-B14F-4D97-AF65-F5344CB8AC3E}">
        <p14:creationId xmlns:p14="http://schemas.microsoft.com/office/powerpoint/2010/main" val="2926889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D331D409-C0E2-4D97-8905-495E7DC767C8}"/>
              </a:ext>
            </a:extLst>
          </p:cNvPr>
          <p:cNvGrpSpPr/>
          <p:nvPr/>
        </p:nvGrpSpPr>
        <p:grpSpPr>
          <a:xfrm>
            <a:off x="251902" y="157386"/>
            <a:ext cx="887938" cy="585582"/>
            <a:chOff x="562441" y="531294"/>
            <a:chExt cx="2322326" cy="1531540"/>
          </a:xfrm>
        </p:grpSpPr>
        <p:sp>
          <p:nvSpPr>
            <p:cNvPr id="7" name="圆角矩形 65">
              <a:extLst>
                <a:ext uri="{FF2B5EF4-FFF2-40B4-BE49-F238E27FC236}">
                  <a16:creationId xmlns:a16="http://schemas.microsoft.com/office/drawing/2014/main" id="{9ECEEE58-7B74-4B3B-9A4E-200C4330DDBF}"/>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 name="圆角矩形 66">
              <a:extLst>
                <a:ext uri="{FF2B5EF4-FFF2-40B4-BE49-F238E27FC236}">
                  <a16:creationId xmlns:a16="http://schemas.microsoft.com/office/drawing/2014/main" id="{88261C39-80F8-495E-B26E-C0A68D568232}"/>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9" name="圆角矩形 67">
              <a:extLst>
                <a:ext uri="{FF2B5EF4-FFF2-40B4-BE49-F238E27FC236}">
                  <a16:creationId xmlns:a16="http://schemas.microsoft.com/office/drawing/2014/main" id="{8A35879D-42AD-4C7B-A281-1DBAC75F7AA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8">
              <a:extLst>
                <a:ext uri="{FF2B5EF4-FFF2-40B4-BE49-F238E27FC236}">
                  <a16:creationId xmlns:a16="http://schemas.microsoft.com/office/drawing/2014/main" id="{5C8038DD-5867-4E07-9150-ED47AE04AB39}"/>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圆角矩形 69">
              <a:extLst>
                <a:ext uri="{FF2B5EF4-FFF2-40B4-BE49-F238E27FC236}">
                  <a16:creationId xmlns:a16="http://schemas.microsoft.com/office/drawing/2014/main" id="{55617C67-BCBD-4081-A969-A768986A2C5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2" name="文本框 4">
              <a:extLst>
                <a:ext uri="{FF2B5EF4-FFF2-40B4-BE49-F238E27FC236}">
                  <a16:creationId xmlns:a16="http://schemas.microsoft.com/office/drawing/2014/main" id="{1321B250-9B7A-479D-B79A-11EA501D1D5E}"/>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01</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sp>
        <p:nvSpPr>
          <p:cNvPr id="14" name="文本框 13">
            <a:extLst>
              <a:ext uri="{FF2B5EF4-FFF2-40B4-BE49-F238E27FC236}">
                <a16:creationId xmlns:a16="http://schemas.microsoft.com/office/drawing/2014/main" id="{62E21A3D-7C7E-41CC-B227-36ACFBF7E97B}"/>
              </a:ext>
            </a:extLst>
          </p:cNvPr>
          <p:cNvSpPr txBox="1"/>
          <p:nvPr/>
        </p:nvSpPr>
        <p:spPr>
          <a:xfrm>
            <a:off x="2809674" y="2833741"/>
            <a:ext cx="5717642" cy="3459240"/>
          </a:xfrm>
          <a:prstGeom prst="rect">
            <a:avLst/>
          </a:prstGeom>
          <a:noFill/>
        </p:spPr>
        <p:txBody>
          <a:bodyPr wrap="square" lIns="91402" tIns="45700" rIns="91402" bIns="45700" rtlCol="0">
            <a:spAutoFit/>
          </a:bodyPr>
          <a:lstStyle/>
          <a:p>
            <a:pPr>
              <a:lnSpc>
                <a:spcPct val="150000"/>
              </a:lnSpc>
              <a:buClr>
                <a:srgbClr val="002060"/>
              </a:buClr>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蛋白质组包含时间、空间的概念，随着组织、甚至环境状态的不同而改变。</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buClr>
                <a:srgbClr val="002060"/>
              </a:buClr>
              <a:buFont typeface="Wingdings" panose="05000000000000000000" pitchFamily="2" charset="2"/>
              <a:buChar char="l"/>
            </a:pP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蛋白质的种类和数量在同一机体的不同细胞中是各不相同的。</a:t>
            </a:r>
          </a:p>
          <a:p>
            <a:pPr marL="342900" indent="-342900">
              <a:lnSpc>
                <a:spcPct val="150000"/>
              </a:lnSpc>
              <a:buClr>
                <a:srgbClr val="002060"/>
              </a:buClr>
              <a:buFont typeface="Wingdings" panose="05000000000000000000" pitchFamily="2" charset="2"/>
              <a:buChar char="l"/>
            </a:pP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同一细胞，在不同时期、不同条件下，蛋白质组也是在不断改变的。</a:t>
            </a:r>
          </a:p>
          <a:p>
            <a:pPr marL="342900" indent="-342900">
              <a:lnSpc>
                <a:spcPct val="150000"/>
              </a:lnSpc>
              <a:buClr>
                <a:srgbClr val="002060"/>
              </a:buClr>
              <a:buFont typeface="Wingdings" panose="05000000000000000000" pitchFamily="2" charset="2"/>
              <a:buChar char="l"/>
            </a:pP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在病理或治疗过程中，细胞蛋白质的组成及其变化与正常生理过程的也不同。</a:t>
            </a:r>
          </a:p>
        </p:txBody>
      </p:sp>
      <p:grpSp>
        <p:nvGrpSpPr>
          <p:cNvPr id="2" name="组合 1">
            <a:extLst>
              <a:ext uri="{FF2B5EF4-FFF2-40B4-BE49-F238E27FC236}">
                <a16:creationId xmlns:a16="http://schemas.microsoft.com/office/drawing/2014/main" id="{A0139B7F-C05C-46F2-A1EE-1C8F4A35813B}"/>
              </a:ext>
            </a:extLst>
          </p:cNvPr>
          <p:cNvGrpSpPr/>
          <p:nvPr/>
        </p:nvGrpSpPr>
        <p:grpSpPr>
          <a:xfrm>
            <a:off x="571595" y="1515092"/>
            <a:ext cx="2135800" cy="2247251"/>
            <a:chOff x="-1183945" y="2386784"/>
            <a:chExt cx="3163888" cy="3328987"/>
          </a:xfrm>
          <a:solidFill>
            <a:schemeClr val="accent5">
              <a:lumMod val="75000"/>
            </a:schemeClr>
          </a:solidFill>
        </p:grpSpPr>
        <p:grpSp>
          <p:nvGrpSpPr>
            <p:cNvPr id="15" name="网线">
              <a:extLst>
                <a:ext uri="{FF2B5EF4-FFF2-40B4-BE49-F238E27FC236}">
                  <a16:creationId xmlns:a16="http://schemas.microsoft.com/office/drawing/2014/main" id="{C1957184-666D-4A53-855C-857B04787824}"/>
                </a:ext>
              </a:extLst>
            </p:cNvPr>
            <p:cNvGrpSpPr/>
            <p:nvPr/>
          </p:nvGrpSpPr>
          <p:grpSpPr bwMode="auto">
            <a:xfrm>
              <a:off x="-1183945" y="2386784"/>
              <a:ext cx="3163888" cy="3328987"/>
              <a:chOff x="1937437" y="1332541"/>
              <a:chExt cx="3986578" cy="4192919"/>
            </a:xfrm>
            <a:grpFill/>
          </p:grpSpPr>
          <p:sp>
            <p:nvSpPr>
              <p:cNvPr id="16" name="Line 16">
                <a:extLst>
                  <a:ext uri="{FF2B5EF4-FFF2-40B4-BE49-F238E27FC236}">
                    <a16:creationId xmlns:a16="http://schemas.microsoft.com/office/drawing/2014/main" id="{77BA080C-8716-427B-818E-D89E1B14DC84}"/>
                  </a:ext>
                </a:extLst>
              </p:cNvPr>
              <p:cNvSpPr>
                <a:spLocks noChangeShapeType="1"/>
              </p:cNvSpPr>
              <p:nvPr/>
            </p:nvSpPr>
            <p:spPr bwMode="gray">
              <a:xfrm>
                <a:off x="1937437" y="3430000"/>
                <a:ext cx="3986578" cy="0"/>
              </a:xfrm>
              <a:prstGeom prst="line">
                <a:avLst/>
              </a:prstGeom>
              <a:grpFill/>
              <a:ln w="28575">
                <a:solidFill>
                  <a:schemeClr val="accent6">
                    <a:lumMod val="75000"/>
                    <a:alpha val="50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endParaRPr>
              </a:p>
            </p:txBody>
          </p:sp>
          <p:sp>
            <p:nvSpPr>
              <p:cNvPr id="17" name="Line 17">
                <a:extLst>
                  <a:ext uri="{FF2B5EF4-FFF2-40B4-BE49-F238E27FC236}">
                    <a16:creationId xmlns:a16="http://schemas.microsoft.com/office/drawing/2014/main" id="{D429FB2B-03DA-4FA5-8ACF-EEFCAA388592}"/>
                  </a:ext>
                </a:extLst>
              </p:cNvPr>
              <p:cNvSpPr>
                <a:spLocks noChangeShapeType="1"/>
              </p:cNvSpPr>
              <p:nvPr/>
            </p:nvSpPr>
            <p:spPr bwMode="gray">
              <a:xfrm>
                <a:off x="3931726" y="1332541"/>
                <a:ext cx="0" cy="4192919"/>
              </a:xfrm>
              <a:prstGeom prst="line">
                <a:avLst/>
              </a:prstGeom>
              <a:grpFill/>
              <a:ln w="28575">
                <a:solidFill>
                  <a:schemeClr val="accent6">
                    <a:lumMod val="75000"/>
                    <a:alpha val="50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endParaRPr>
              </a:p>
            </p:txBody>
          </p:sp>
          <p:sp>
            <p:nvSpPr>
              <p:cNvPr id="18" name="Oval 10">
                <a:extLst>
                  <a:ext uri="{FF2B5EF4-FFF2-40B4-BE49-F238E27FC236}">
                    <a16:creationId xmlns:a16="http://schemas.microsoft.com/office/drawing/2014/main" id="{00FBE0F0-BEBA-4D4B-AA0B-7736BF0D6A6D}"/>
                  </a:ext>
                </a:extLst>
              </p:cNvPr>
              <p:cNvSpPr>
                <a:spLocks noChangeArrowheads="1"/>
              </p:cNvSpPr>
              <p:nvPr/>
            </p:nvSpPr>
            <p:spPr bwMode="gray">
              <a:xfrm>
                <a:off x="2333494" y="1808418"/>
                <a:ext cx="3192462" cy="3217170"/>
              </a:xfrm>
              <a:prstGeom prst="ellipse">
                <a:avLst/>
              </a:prstGeom>
              <a:grpFill/>
              <a:ln w="9525">
                <a:solidFill>
                  <a:schemeClr val="accent6">
                    <a:lumMod val="75000"/>
                    <a:alpha val="50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sp>
            <p:nvSpPr>
              <p:cNvPr id="19" name="Oval 15">
                <a:extLst>
                  <a:ext uri="{FF2B5EF4-FFF2-40B4-BE49-F238E27FC236}">
                    <a16:creationId xmlns:a16="http://schemas.microsoft.com/office/drawing/2014/main" id="{427137C7-4ED4-4DE2-85FC-E33260A6AB49}"/>
                  </a:ext>
                </a:extLst>
              </p:cNvPr>
              <p:cNvSpPr>
                <a:spLocks noChangeArrowheads="1"/>
              </p:cNvSpPr>
              <p:nvPr/>
            </p:nvSpPr>
            <p:spPr bwMode="auto">
              <a:xfrm>
                <a:off x="2135466" y="1600472"/>
                <a:ext cx="3608523" cy="3645060"/>
              </a:xfrm>
              <a:prstGeom prst="ellipse">
                <a:avLst/>
              </a:prstGeom>
              <a:grpFill/>
              <a:ln w="19050">
                <a:solidFill>
                  <a:schemeClr val="accent6">
                    <a:alpha val="50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grpSp>
        <p:grpSp>
          <p:nvGrpSpPr>
            <p:cNvPr id="20" name="标题">
              <a:extLst>
                <a:ext uri="{FF2B5EF4-FFF2-40B4-BE49-F238E27FC236}">
                  <a16:creationId xmlns:a16="http://schemas.microsoft.com/office/drawing/2014/main" id="{D9513D56-D803-4106-B935-993FD4855A1D}"/>
                </a:ext>
              </a:extLst>
            </p:cNvPr>
            <p:cNvGrpSpPr/>
            <p:nvPr/>
          </p:nvGrpSpPr>
          <p:grpSpPr bwMode="auto">
            <a:xfrm>
              <a:off x="-668147" y="2986360"/>
              <a:ext cx="2117958" cy="2160256"/>
              <a:chOff x="579" y="1589"/>
              <a:chExt cx="1358" cy="1358"/>
            </a:xfrm>
            <a:grpFill/>
          </p:grpSpPr>
          <p:sp>
            <p:nvSpPr>
              <p:cNvPr id="21" name="Oval 12">
                <a:extLst>
                  <a:ext uri="{FF2B5EF4-FFF2-40B4-BE49-F238E27FC236}">
                    <a16:creationId xmlns:a16="http://schemas.microsoft.com/office/drawing/2014/main" id="{97ACF943-F0FA-4489-B171-5B8EFC08FC44}"/>
                  </a:ext>
                </a:extLst>
              </p:cNvPr>
              <p:cNvSpPr>
                <a:spLocks noChangeArrowheads="1"/>
              </p:cNvSpPr>
              <p:nvPr/>
            </p:nvSpPr>
            <p:spPr bwMode="gray">
              <a:xfrm>
                <a:off x="579" y="1589"/>
                <a:ext cx="1358" cy="1358"/>
              </a:xfrm>
              <a:prstGeom prst="ellipse">
                <a:avLst/>
              </a:prstGeom>
              <a:grpFill/>
              <a:ln w="381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sp>
            <p:nvSpPr>
              <p:cNvPr id="22" name="Oval 13">
                <a:extLst>
                  <a:ext uri="{FF2B5EF4-FFF2-40B4-BE49-F238E27FC236}">
                    <a16:creationId xmlns:a16="http://schemas.microsoft.com/office/drawing/2014/main" id="{A005A1B5-89C8-4467-BA18-BD9EAF93569F}"/>
                  </a:ext>
                </a:extLst>
              </p:cNvPr>
              <p:cNvSpPr>
                <a:spLocks noChangeArrowheads="1"/>
              </p:cNvSpPr>
              <p:nvPr/>
            </p:nvSpPr>
            <p:spPr bwMode="gray">
              <a:xfrm>
                <a:off x="635" y="1642"/>
                <a:ext cx="1245" cy="1246"/>
              </a:xfrm>
              <a:prstGeom prst="ellipse">
                <a:avLst/>
              </a:prstGeom>
              <a:grpFill/>
              <a:ln>
                <a:noFill/>
              </a:ln>
              <a:effectLst>
                <a:outerShdw algn="ctr" rotWithShape="0">
                  <a:srgbClr val="000000">
                    <a:alpha val="50000"/>
                  </a:srgbClr>
                </a:outerShdw>
              </a:effectLst>
              <a:extLst>
                <a:ext uri="{91240B29-F687-4F45-9708-019B960494DF}">
                  <a14:hiddenLine xmlns:a14="http://schemas.microsoft.com/office/drawing/2010/main" w="9525">
                    <a:solidFill>
                      <a:srgbClr val="DDDDDD"/>
                    </a:solidFill>
                    <a:round/>
                  </a14:hiddenLine>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sp>
            <p:nvSpPr>
              <p:cNvPr id="23" name="Oval 14">
                <a:extLst>
                  <a:ext uri="{FF2B5EF4-FFF2-40B4-BE49-F238E27FC236}">
                    <a16:creationId xmlns:a16="http://schemas.microsoft.com/office/drawing/2014/main" id="{8D0A6DB0-B3AD-4E62-8DDB-FBC4C82D45EE}"/>
                  </a:ext>
                </a:extLst>
              </p:cNvPr>
              <p:cNvSpPr>
                <a:spLocks noChangeArrowheads="1"/>
              </p:cNvSpPr>
              <p:nvPr/>
            </p:nvSpPr>
            <p:spPr bwMode="gray">
              <a:xfrm>
                <a:off x="865" y="1919"/>
                <a:ext cx="797" cy="798"/>
              </a:xfrm>
              <a:prstGeom prst="ellipse">
                <a:avLst/>
              </a:prstGeom>
              <a:grpFill/>
              <a:ln>
                <a:noFill/>
              </a:ln>
              <a:effectLst/>
              <a:extLst>
                <a:ext uri="{91240B29-F687-4F45-9708-019B960494DF}">
                  <a14:hiddenLine xmlns:a14="http://schemas.microsoft.com/office/drawing/2010/main" w="9525">
                    <a:solidFill>
                      <a:srgbClr val="B2B2B2"/>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algn="ctr" eaLnBrk="1" fontAlgn="auto" hangingPunct="1">
                  <a:spcBef>
                    <a:spcPts val="0"/>
                  </a:spcBef>
                  <a:spcAft>
                    <a:spcPts val="0"/>
                  </a:spcAft>
                  <a:defRPr/>
                </a:pPr>
                <a:r>
                  <a:rPr lang="zh-CN" altLang="en-US" sz="2400" b="1" kern="0" dirty="0">
                    <a:solidFill>
                      <a:srgbClr val="FFFFFF"/>
                    </a:solidFill>
                  </a:rPr>
                  <a:t>蛋白质组</a:t>
                </a:r>
                <a:endParaRPr lang="en-US" altLang="zh-CN" sz="2400" b="1" kern="0" dirty="0">
                  <a:solidFill>
                    <a:srgbClr val="FFFFFF"/>
                  </a:solidFill>
                </a:endParaRPr>
              </a:p>
              <a:p>
                <a:pPr algn="ctr" eaLnBrk="1" fontAlgn="auto" hangingPunct="1">
                  <a:spcBef>
                    <a:spcPts val="0"/>
                  </a:spcBef>
                  <a:spcAft>
                    <a:spcPts val="0"/>
                  </a:spcAft>
                  <a:defRPr/>
                </a:pPr>
                <a:r>
                  <a:rPr lang="zh-CN" altLang="en-US" sz="2400" b="1" kern="0" dirty="0">
                    <a:solidFill>
                      <a:srgbClr val="FFFFFF"/>
                    </a:solidFill>
                  </a:rPr>
                  <a:t>概念</a:t>
                </a:r>
              </a:p>
            </p:txBody>
          </p:sp>
        </p:grpSp>
        <p:grpSp>
          <p:nvGrpSpPr>
            <p:cNvPr id="31" name="圆圈2">
              <a:extLst>
                <a:ext uri="{FF2B5EF4-FFF2-40B4-BE49-F238E27FC236}">
                  <a16:creationId xmlns:a16="http://schemas.microsoft.com/office/drawing/2014/main" id="{460DECEC-E41D-45FB-97D8-6D68EE841A5A}"/>
                </a:ext>
              </a:extLst>
            </p:cNvPr>
            <p:cNvGrpSpPr/>
            <p:nvPr/>
          </p:nvGrpSpPr>
          <p:grpSpPr bwMode="auto">
            <a:xfrm>
              <a:off x="1538885" y="3212565"/>
              <a:ext cx="302565" cy="302549"/>
              <a:chOff x="2928" y="2208"/>
              <a:chExt cx="262" cy="262"/>
            </a:xfrm>
            <a:grpFill/>
          </p:grpSpPr>
          <p:sp>
            <p:nvSpPr>
              <p:cNvPr id="32" name="Oval 28">
                <a:extLst>
                  <a:ext uri="{FF2B5EF4-FFF2-40B4-BE49-F238E27FC236}">
                    <a16:creationId xmlns:a16="http://schemas.microsoft.com/office/drawing/2014/main" id="{2962D5DB-A5BD-4223-B0E1-0F827C9BCFF7}"/>
                  </a:ext>
                </a:extLst>
              </p:cNvPr>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sp>
            <p:nvSpPr>
              <p:cNvPr id="33" name="Oval 29">
                <a:extLst>
                  <a:ext uri="{FF2B5EF4-FFF2-40B4-BE49-F238E27FC236}">
                    <a16:creationId xmlns:a16="http://schemas.microsoft.com/office/drawing/2014/main" id="{9DAD8A3B-8D56-4ECC-8E93-6BFF84CE8125}"/>
                  </a:ext>
                </a:extLst>
              </p:cNvPr>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grpSp>
        <p:grpSp>
          <p:nvGrpSpPr>
            <p:cNvPr id="37" name="圆圈4">
              <a:extLst>
                <a:ext uri="{FF2B5EF4-FFF2-40B4-BE49-F238E27FC236}">
                  <a16:creationId xmlns:a16="http://schemas.microsoft.com/office/drawing/2014/main" id="{FF6ABEF4-ACF5-4D9E-9B70-71BAA37E2E2D}"/>
                </a:ext>
              </a:extLst>
            </p:cNvPr>
            <p:cNvGrpSpPr/>
            <p:nvPr/>
          </p:nvGrpSpPr>
          <p:grpSpPr bwMode="auto">
            <a:xfrm>
              <a:off x="1530402" y="4623518"/>
              <a:ext cx="302565" cy="302549"/>
              <a:chOff x="2928" y="2208"/>
              <a:chExt cx="262" cy="262"/>
            </a:xfrm>
            <a:grpFill/>
          </p:grpSpPr>
          <p:sp>
            <p:nvSpPr>
              <p:cNvPr id="38" name="Oval 34">
                <a:extLst>
                  <a:ext uri="{FF2B5EF4-FFF2-40B4-BE49-F238E27FC236}">
                    <a16:creationId xmlns:a16="http://schemas.microsoft.com/office/drawing/2014/main" id="{816F77A9-8FEE-4332-85C5-B4EA8C0E02AA}"/>
                  </a:ext>
                </a:extLst>
              </p:cNvPr>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sp>
            <p:nvSpPr>
              <p:cNvPr id="39" name="Oval 35">
                <a:extLst>
                  <a:ext uri="{FF2B5EF4-FFF2-40B4-BE49-F238E27FC236}">
                    <a16:creationId xmlns:a16="http://schemas.microsoft.com/office/drawing/2014/main" id="{9DBC3893-EF4E-4797-86FD-FFA474D01174}"/>
                  </a:ext>
                </a:extLst>
              </p:cNvPr>
              <p:cNvSpPr>
                <a:spLocks noChangeArrowheads="1"/>
              </p:cNvSpPr>
              <p:nvPr/>
            </p:nvSpPr>
            <p:spPr bwMode="gray">
              <a:xfrm>
                <a:off x="2951"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grpSp>
      </p:grpSp>
      <p:sp>
        <p:nvSpPr>
          <p:cNvPr id="43" name="文本框 42">
            <a:extLst>
              <a:ext uri="{FF2B5EF4-FFF2-40B4-BE49-F238E27FC236}">
                <a16:creationId xmlns:a16="http://schemas.microsoft.com/office/drawing/2014/main" id="{BA0B9767-364A-4A9B-A78A-C84B0A16D28B}"/>
              </a:ext>
            </a:extLst>
          </p:cNvPr>
          <p:cNvSpPr txBox="1"/>
          <p:nvPr/>
        </p:nvSpPr>
        <p:spPr>
          <a:xfrm>
            <a:off x="2809674" y="939362"/>
            <a:ext cx="5633758" cy="1422400"/>
          </a:xfrm>
          <a:prstGeom prst="rect">
            <a:avLst/>
          </a:prstGeom>
          <a:noFill/>
        </p:spPr>
        <p:txBody>
          <a:bodyPr wrap="square" lIns="91402" tIns="45700" rIns="91402" bIns="45700" rtlCol="0">
            <a:spAutoFit/>
          </a:bodyPr>
          <a:lstStyle/>
          <a:p>
            <a:pPr>
              <a:lnSpc>
                <a:spcPct val="150000"/>
              </a:lnSpc>
            </a:pPr>
            <a:r>
              <a:rPr lang="zh-CN" altLang="en-US" sz="2000" b="1" dirty="0">
                <a:solidFill>
                  <a:srgbClr val="C00000"/>
                </a:solidFill>
                <a:latin typeface="Arial" panose="020B0604020202020204" pitchFamily="34" charset="0"/>
                <a:ea typeface="微软雅黑" panose="020B0503020204020204" pitchFamily="34" charset="-122"/>
                <a:cs typeface="Arial" panose="020B0604020202020204" pitchFamily="34" charset="0"/>
              </a:rPr>
              <a:t>蛋白质组</a:t>
            </a:r>
            <a:r>
              <a:rPr lang="en-US" altLang="zh-CN" sz="2000" b="1" dirty="0">
                <a:solidFill>
                  <a:srgbClr val="C00000"/>
                </a:solidFill>
                <a:latin typeface="Arial" panose="020B0604020202020204" pitchFamily="34" charset="0"/>
                <a:ea typeface="微软雅黑" panose="020B0503020204020204" pitchFamily="34" charset="-122"/>
                <a:cs typeface="Arial" panose="020B0604020202020204" pitchFamily="34" charset="0"/>
              </a:rPr>
              <a:t>(Proteome)</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的概念最先由</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Marc Wilkins</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提出，指由一个基因组，或一个细胞、组织表达的所有蛋白质</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(protein)</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矩形: 圆角 4">
            <a:extLst>
              <a:ext uri="{FF2B5EF4-FFF2-40B4-BE49-F238E27FC236}">
                <a16:creationId xmlns:a16="http://schemas.microsoft.com/office/drawing/2014/main" id="{1B89648D-30CC-4195-ADFF-EBE6FFF062F1}"/>
              </a:ext>
            </a:extLst>
          </p:cNvPr>
          <p:cNvSpPr/>
          <p:nvPr/>
        </p:nvSpPr>
        <p:spPr>
          <a:xfrm>
            <a:off x="2671723" y="908627"/>
            <a:ext cx="5771709" cy="1601651"/>
          </a:xfrm>
          <a:prstGeom prst="roundRect">
            <a:avLst/>
          </a:prstGeom>
          <a:noFill/>
          <a:ln>
            <a:solidFill>
              <a:srgbClr val="C00000"/>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43">
            <a:extLst>
              <a:ext uri="{FF2B5EF4-FFF2-40B4-BE49-F238E27FC236}">
                <a16:creationId xmlns:a16="http://schemas.microsoft.com/office/drawing/2014/main" id="{55B21DFC-0555-4082-BBF0-E83961A0134A}"/>
              </a:ext>
            </a:extLst>
          </p:cNvPr>
          <p:cNvSpPr/>
          <p:nvPr/>
        </p:nvSpPr>
        <p:spPr>
          <a:xfrm>
            <a:off x="2626107" y="2739994"/>
            <a:ext cx="5817323" cy="3624273"/>
          </a:xfrm>
          <a:prstGeom prst="roundRect">
            <a:avLst/>
          </a:prstGeom>
          <a:noFill/>
          <a:ln>
            <a:solidFill>
              <a:schemeClr val="accent5">
                <a:lumMod val="75000"/>
              </a:schemeClr>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5" name="直接连接符 34">
            <a:extLst>
              <a:ext uri="{FF2B5EF4-FFF2-40B4-BE49-F238E27FC236}">
                <a16:creationId xmlns:a16="http://schemas.microsoft.com/office/drawing/2014/main" id="{A717AFD5-93AA-4639-84E6-5A98521A4DF6}"/>
              </a:ext>
            </a:extLst>
          </p:cNvPr>
          <p:cNvCxnSpPr/>
          <p:nvPr/>
        </p:nvCxnSpPr>
        <p:spPr>
          <a:xfrm flipH="1">
            <a:off x="113851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4B183DD6-FE72-4A27-8C30-B4533AF383B8}"/>
              </a:ext>
            </a:extLst>
          </p:cNvPr>
          <p:cNvSpPr/>
          <p:nvPr/>
        </p:nvSpPr>
        <p:spPr>
          <a:xfrm>
            <a:off x="1350285" y="190285"/>
            <a:ext cx="4633000" cy="830997"/>
          </a:xfrm>
          <a:prstGeom prst="rect">
            <a:avLst/>
          </a:prstGeom>
        </p:spPr>
        <p:txBody>
          <a:bodyPr wrap="none">
            <a:spAutoFit/>
          </a:bodyPr>
          <a:lstStyle/>
          <a:p>
            <a:pPr defTabSz="913765">
              <a:defRPr/>
            </a:pP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蛋白质组学概述</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rPr>
              <a:t>蛋白质组学 </a:t>
            </a:r>
          </a:p>
          <a:p>
            <a:pPr defTabSz="913765">
              <a:defRPr/>
            </a:pP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Tree>
    <p:extLst>
      <p:ext uri="{BB962C8B-B14F-4D97-AF65-F5344CB8AC3E}">
        <p14:creationId xmlns:p14="http://schemas.microsoft.com/office/powerpoint/2010/main" val="1758714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6B150599-7F47-48F5-82F8-7DF51C5F3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653" y="3923891"/>
            <a:ext cx="4677428" cy="2934109"/>
          </a:xfrm>
          <a:prstGeom prst="rect">
            <a:avLst/>
          </a:prstGeom>
        </p:spPr>
      </p:pic>
      <p:grpSp>
        <p:nvGrpSpPr>
          <p:cNvPr id="6" name="组合 5">
            <a:extLst>
              <a:ext uri="{FF2B5EF4-FFF2-40B4-BE49-F238E27FC236}">
                <a16:creationId xmlns:a16="http://schemas.microsoft.com/office/drawing/2014/main" id="{D331D409-C0E2-4D97-8905-495E7DC767C8}"/>
              </a:ext>
            </a:extLst>
          </p:cNvPr>
          <p:cNvGrpSpPr/>
          <p:nvPr/>
        </p:nvGrpSpPr>
        <p:grpSpPr>
          <a:xfrm>
            <a:off x="251902" y="157386"/>
            <a:ext cx="887938" cy="585582"/>
            <a:chOff x="562441" y="531294"/>
            <a:chExt cx="2322326" cy="1531540"/>
          </a:xfrm>
        </p:grpSpPr>
        <p:sp>
          <p:nvSpPr>
            <p:cNvPr id="7" name="圆角矩形 65">
              <a:extLst>
                <a:ext uri="{FF2B5EF4-FFF2-40B4-BE49-F238E27FC236}">
                  <a16:creationId xmlns:a16="http://schemas.microsoft.com/office/drawing/2014/main" id="{9ECEEE58-7B74-4B3B-9A4E-200C4330DDBF}"/>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 name="圆角矩形 66">
              <a:extLst>
                <a:ext uri="{FF2B5EF4-FFF2-40B4-BE49-F238E27FC236}">
                  <a16:creationId xmlns:a16="http://schemas.microsoft.com/office/drawing/2014/main" id="{88261C39-80F8-495E-B26E-C0A68D568232}"/>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9" name="圆角矩形 67">
              <a:extLst>
                <a:ext uri="{FF2B5EF4-FFF2-40B4-BE49-F238E27FC236}">
                  <a16:creationId xmlns:a16="http://schemas.microsoft.com/office/drawing/2014/main" id="{8A35879D-42AD-4C7B-A281-1DBAC75F7AA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8">
              <a:extLst>
                <a:ext uri="{FF2B5EF4-FFF2-40B4-BE49-F238E27FC236}">
                  <a16:creationId xmlns:a16="http://schemas.microsoft.com/office/drawing/2014/main" id="{5C8038DD-5867-4E07-9150-ED47AE04AB39}"/>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圆角矩形 69">
              <a:extLst>
                <a:ext uri="{FF2B5EF4-FFF2-40B4-BE49-F238E27FC236}">
                  <a16:creationId xmlns:a16="http://schemas.microsoft.com/office/drawing/2014/main" id="{55617C67-BCBD-4081-A969-A768986A2C5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2" name="文本框 4">
              <a:extLst>
                <a:ext uri="{FF2B5EF4-FFF2-40B4-BE49-F238E27FC236}">
                  <a16:creationId xmlns:a16="http://schemas.microsoft.com/office/drawing/2014/main" id="{1321B250-9B7A-479D-B79A-11EA501D1D5E}"/>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02</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cxnSp>
        <p:nvCxnSpPr>
          <p:cNvPr id="35" name="直接连接符 34">
            <a:extLst>
              <a:ext uri="{FF2B5EF4-FFF2-40B4-BE49-F238E27FC236}">
                <a16:creationId xmlns:a16="http://schemas.microsoft.com/office/drawing/2014/main" id="{A717AFD5-93AA-4639-84E6-5A98521A4DF6}"/>
              </a:ext>
            </a:extLst>
          </p:cNvPr>
          <p:cNvCxnSpPr/>
          <p:nvPr/>
        </p:nvCxnSpPr>
        <p:spPr>
          <a:xfrm flipH="1">
            <a:off x="113851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4B183DD6-FE72-4A27-8C30-B4533AF383B8}"/>
              </a:ext>
            </a:extLst>
          </p:cNvPr>
          <p:cNvSpPr/>
          <p:nvPr/>
        </p:nvSpPr>
        <p:spPr>
          <a:xfrm>
            <a:off x="1350285" y="217396"/>
            <a:ext cx="6884009" cy="461665"/>
          </a:xfrm>
          <a:prstGeom prst="rect">
            <a:avLst/>
          </a:prstGeom>
        </p:spPr>
        <p:txBody>
          <a:bodyPr wrap="square">
            <a:spAutoFit/>
          </a:bodyPr>
          <a:lstStyle/>
          <a:p>
            <a:pPr defTabSz="913765">
              <a:defRPr/>
            </a:pP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药物蛋白质组学及其应用</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示例</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5</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2" name="文本框 21">
            <a:extLst>
              <a:ext uri="{FF2B5EF4-FFF2-40B4-BE49-F238E27FC236}">
                <a16:creationId xmlns:a16="http://schemas.microsoft.com/office/drawing/2014/main" id="{8F372A97-43D8-4CA7-A428-AA809D4F699D}"/>
              </a:ext>
            </a:extLst>
          </p:cNvPr>
          <p:cNvSpPr txBox="1"/>
          <p:nvPr/>
        </p:nvSpPr>
        <p:spPr>
          <a:xfrm>
            <a:off x="632999" y="751695"/>
            <a:ext cx="7401351" cy="580375"/>
          </a:xfrm>
          <a:prstGeom prst="rect">
            <a:avLst/>
          </a:prstGeom>
          <a:noFill/>
        </p:spPr>
        <p:txBody>
          <a:bodyPr wrap="square" lIns="91402" tIns="45700" rIns="91402" bIns="45700" rtlCol="0">
            <a:spAutoFit/>
          </a:bodyPr>
          <a:lstStyle/>
          <a:p>
            <a:pPr marL="342900" indent="-342900">
              <a:lnSpc>
                <a:spcPct val="150000"/>
              </a:lnSpc>
              <a:spcAft>
                <a:spcPts val="1200"/>
              </a:spcAft>
              <a:buFont typeface="Wingdings" panose="05000000000000000000" pitchFamily="2" charset="2"/>
              <a:buChar char="u"/>
            </a:pPr>
            <a:r>
              <a:rPr lang="zh-CN" altLang="en-US"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利用蛋白质组学解决化疗耐药</a:t>
            </a:r>
            <a:endParaRPr lang="en-US" altLang="zh-CN"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6" name="组合 15">
            <a:extLst>
              <a:ext uri="{FF2B5EF4-FFF2-40B4-BE49-F238E27FC236}">
                <a16:creationId xmlns:a16="http://schemas.microsoft.com/office/drawing/2014/main" id="{B546EE6B-73DB-4978-86D5-B5FFF664F3DB}"/>
              </a:ext>
            </a:extLst>
          </p:cNvPr>
          <p:cNvGrpSpPr/>
          <p:nvPr/>
        </p:nvGrpSpPr>
        <p:grpSpPr>
          <a:xfrm>
            <a:off x="1359698" y="1399669"/>
            <a:ext cx="6424604" cy="2379801"/>
            <a:chOff x="1107043" y="1361210"/>
            <a:chExt cx="6984000" cy="2808000"/>
          </a:xfrm>
        </p:grpSpPr>
        <p:sp>
          <p:nvSpPr>
            <p:cNvPr id="14" name="矩形 13">
              <a:extLst>
                <a:ext uri="{FF2B5EF4-FFF2-40B4-BE49-F238E27FC236}">
                  <a16:creationId xmlns:a16="http://schemas.microsoft.com/office/drawing/2014/main" id="{6C48C7AF-6443-4BEC-AA14-A40AB42DF590}"/>
                </a:ext>
              </a:extLst>
            </p:cNvPr>
            <p:cNvSpPr/>
            <p:nvPr/>
          </p:nvSpPr>
          <p:spPr>
            <a:xfrm>
              <a:off x="1107043" y="1361210"/>
              <a:ext cx="6984000" cy="2808000"/>
            </a:xfrm>
            <a:prstGeom prst="rect">
              <a:avLst/>
            </a:prstGeom>
            <a:solidFill>
              <a:schemeClr val="accent5">
                <a:lumMod val="75000"/>
                <a:alpha val="80000"/>
              </a:schemeClr>
            </a:solidFill>
            <a:ln>
              <a:noFill/>
            </a:ln>
            <a:effectLst>
              <a:outerShdw blurRad="4191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pic>
          <p:nvPicPr>
            <p:cNvPr id="15" name="图片 14">
              <a:extLst>
                <a:ext uri="{FF2B5EF4-FFF2-40B4-BE49-F238E27FC236}">
                  <a16:creationId xmlns:a16="http://schemas.microsoft.com/office/drawing/2014/main" id="{D8C2EF81-CC9F-4F6E-A594-78AD427E3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529" y="1450682"/>
              <a:ext cx="6773220" cy="2629267"/>
            </a:xfrm>
            <a:prstGeom prst="rect">
              <a:avLst/>
            </a:prstGeom>
          </p:spPr>
        </p:pic>
      </p:grpSp>
    </p:spTree>
    <p:extLst>
      <p:ext uri="{BB962C8B-B14F-4D97-AF65-F5344CB8AC3E}">
        <p14:creationId xmlns:p14="http://schemas.microsoft.com/office/powerpoint/2010/main" val="4648195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C616D917-CEF9-4636-9579-54C4C6DD64CC}"/>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AB0E07AE-115C-414D-A40A-DA331C504ADD}"/>
              </a:ext>
            </a:extLst>
          </p:cNvPr>
          <p:cNvGrpSpPr/>
          <p:nvPr/>
        </p:nvGrpSpPr>
        <p:grpSpPr>
          <a:xfrm>
            <a:off x="1058388" y="1496325"/>
            <a:ext cx="8815631" cy="3847388"/>
            <a:chOff x="711056" y="1387495"/>
            <a:chExt cx="8815631" cy="3847388"/>
          </a:xfrm>
        </p:grpSpPr>
        <p:sp>
          <p:nvSpPr>
            <p:cNvPr id="14" name="文本框 13">
              <a:extLst>
                <a:ext uri="{FF2B5EF4-FFF2-40B4-BE49-F238E27FC236}">
                  <a16:creationId xmlns:a16="http://schemas.microsoft.com/office/drawing/2014/main" id="{392CE48C-4990-4426-A354-893BF675ED31}"/>
                </a:ext>
              </a:extLst>
            </p:cNvPr>
            <p:cNvSpPr txBox="1"/>
            <p:nvPr/>
          </p:nvSpPr>
          <p:spPr>
            <a:xfrm>
              <a:off x="2923169" y="1387495"/>
              <a:ext cx="6603518" cy="3822288"/>
            </a:xfrm>
            <a:prstGeom prst="rect">
              <a:avLst/>
            </a:prstGeom>
            <a:noFill/>
          </p:spPr>
          <p:txBody>
            <a:bodyPr wrap="square" lIns="91402" tIns="45700" rIns="91402" bIns="45700" rtlCol="0">
              <a:spAutoFit/>
            </a:bodyPr>
            <a:lstStyle/>
            <a:p>
              <a:pPr>
                <a:lnSpc>
                  <a:spcPts val="3900"/>
                </a:lnSpc>
                <a:spcAft>
                  <a:spcPts val="1200"/>
                </a:spcAft>
              </a:pPr>
              <a:r>
                <a:rPr lang="zh-CN" altLang="en-US" sz="2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课后查阅文献调研，包括：</a:t>
              </a:r>
            </a:p>
            <a:p>
              <a:pPr marL="457200" indent="-457200">
                <a:lnSpc>
                  <a:spcPts val="3900"/>
                </a:lnSpc>
                <a:spcAft>
                  <a:spcPts val="1200"/>
                </a:spcAft>
                <a:buFont typeface="Wingdings" panose="05000000000000000000" pitchFamily="2" charset="2"/>
                <a:buChar char="Ø"/>
              </a:pPr>
              <a:r>
                <a:rPr lang="zh-CN" altLang="en-US" sz="2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药物靶点发现及新药开发</a:t>
              </a:r>
            </a:p>
            <a:p>
              <a:pPr marL="457200" indent="-457200">
                <a:lnSpc>
                  <a:spcPts val="3900"/>
                </a:lnSpc>
                <a:spcAft>
                  <a:spcPts val="1200"/>
                </a:spcAft>
                <a:buFont typeface="Wingdings" panose="05000000000000000000" pitchFamily="2" charset="2"/>
                <a:buChar char="Ø"/>
              </a:pPr>
              <a:r>
                <a:rPr lang="zh-CN" altLang="en-US" sz="2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药物作用机制研究</a:t>
              </a:r>
            </a:p>
            <a:p>
              <a:pPr marL="457200" indent="-457200">
                <a:lnSpc>
                  <a:spcPts val="3900"/>
                </a:lnSpc>
                <a:spcAft>
                  <a:spcPts val="1200"/>
                </a:spcAft>
                <a:buFont typeface="Wingdings" panose="05000000000000000000" pitchFamily="2" charset="2"/>
                <a:buChar char="Ø"/>
              </a:pPr>
              <a:r>
                <a:rPr lang="zh-CN" altLang="en-US" sz="2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耐药性机制研究</a:t>
              </a:r>
            </a:p>
            <a:p>
              <a:pPr marL="457200" indent="-457200">
                <a:lnSpc>
                  <a:spcPts val="3900"/>
                </a:lnSpc>
                <a:spcAft>
                  <a:spcPts val="1200"/>
                </a:spcAft>
                <a:buFont typeface="Wingdings" panose="05000000000000000000" pitchFamily="2" charset="2"/>
                <a:buChar char="Ø"/>
              </a:pPr>
              <a:r>
                <a:rPr lang="zh-CN" altLang="en-US" sz="2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药物毒理机制研究</a:t>
              </a:r>
            </a:p>
            <a:p>
              <a:pPr marL="457200" indent="-457200">
                <a:lnSpc>
                  <a:spcPts val="3900"/>
                </a:lnSpc>
                <a:spcAft>
                  <a:spcPts val="1200"/>
                </a:spcAft>
                <a:buFont typeface="Wingdings" panose="05000000000000000000" pitchFamily="2" charset="2"/>
                <a:buChar char="Ø"/>
              </a:pPr>
              <a:r>
                <a:rPr lang="zh-CN" altLang="en-US" sz="2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中药系统生物学研究</a:t>
              </a:r>
            </a:p>
          </p:txBody>
        </p:sp>
        <p:grpSp>
          <p:nvGrpSpPr>
            <p:cNvPr id="2" name="组合 1">
              <a:extLst>
                <a:ext uri="{FF2B5EF4-FFF2-40B4-BE49-F238E27FC236}">
                  <a16:creationId xmlns:a16="http://schemas.microsoft.com/office/drawing/2014/main" id="{4BC9FCB3-C3E8-48C7-A984-230F005218DC}"/>
                </a:ext>
              </a:extLst>
            </p:cNvPr>
            <p:cNvGrpSpPr/>
            <p:nvPr/>
          </p:nvGrpSpPr>
          <p:grpSpPr>
            <a:xfrm>
              <a:off x="711056" y="1541797"/>
              <a:ext cx="1799216" cy="3693086"/>
              <a:chOff x="2632227" y="967975"/>
              <a:chExt cx="1799216" cy="3693086"/>
            </a:xfrm>
          </p:grpSpPr>
          <p:sp>
            <p:nvSpPr>
              <p:cNvPr id="30" name="Freeform 7">
                <a:extLst>
                  <a:ext uri="{FF2B5EF4-FFF2-40B4-BE49-F238E27FC236}">
                    <a16:creationId xmlns:a16="http://schemas.microsoft.com/office/drawing/2014/main" id="{C580DDA8-2BBF-482B-8D7B-FFF693F5C352}"/>
                  </a:ext>
                </a:extLst>
              </p:cNvPr>
              <p:cNvSpPr/>
              <p:nvPr/>
            </p:nvSpPr>
            <p:spPr bwMode="auto">
              <a:xfrm>
                <a:off x="3139226" y="1206265"/>
                <a:ext cx="1006355" cy="3175566"/>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rgbClr val="C0C0C0"/>
              </a:solidFill>
              <a:ln>
                <a:noFill/>
              </a:ln>
            </p:spPr>
            <p:txBody>
              <a:bodyPr vert="horz" wrap="square" lIns="91493" tIns="45746" rIns="91493" bIns="45746" numCol="1" anchor="t" anchorCtr="0" compatLnSpc="1"/>
              <a:lstStyle/>
              <a:p>
                <a:endParaRPr lang="zh-CN" altLang="en-US" sz="1015"/>
              </a:p>
            </p:txBody>
          </p:sp>
          <p:grpSp>
            <p:nvGrpSpPr>
              <p:cNvPr id="31" name="组合 30">
                <a:extLst>
                  <a:ext uri="{FF2B5EF4-FFF2-40B4-BE49-F238E27FC236}">
                    <a16:creationId xmlns:a16="http://schemas.microsoft.com/office/drawing/2014/main" id="{AF3E0991-C4C2-4B51-8734-DACDDDDC3C2C}"/>
                  </a:ext>
                </a:extLst>
              </p:cNvPr>
              <p:cNvGrpSpPr/>
              <p:nvPr/>
            </p:nvGrpSpPr>
            <p:grpSpPr>
              <a:xfrm>
                <a:off x="3139067" y="967975"/>
                <a:ext cx="1150638" cy="1150007"/>
                <a:chOff x="2342140" y="893355"/>
                <a:chExt cx="1149740" cy="1149740"/>
              </a:xfrm>
            </p:grpSpPr>
            <p:grpSp>
              <p:nvGrpSpPr>
                <p:cNvPr id="32" name="组合 31">
                  <a:extLst>
                    <a:ext uri="{FF2B5EF4-FFF2-40B4-BE49-F238E27FC236}">
                      <a16:creationId xmlns:a16="http://schemas.microsoft.com/office/drawing/2014/main" id="{5538AF36-C8FB-4949-B092-E41E7638BBBB}"/>
                    </a:ext>
                  </a:extLst>
                </p:cNvPr>
                <p:cNvGrpSpPr/>
                <p:nvPr/>
              </p:nvGrpSpPr>
              <p:grpSpPr>
                <a:xfrm>
                  <a:off x="2342140" y="893355"/>
                  <a:ext cx="1149740" cy="1149740"/>
                  <a:chOff x="304800" y="673100"/>
                  <a:chExt cx="4000500" cy="4000500"/>
                </a:xfrm>
                <a:effectLst>
                  <a:outerShdw blurRad="444500" dist="254000" dir="8100000" algn="tr" rotWithShape="0">
                    <a:prstClr val="black">
                      <a:alpha val="50000"/>
                    </a:prstClr>
                  </a:outerShdw>
                </a:effectLst>
              </p:grpSpPr>
              <p:sp>
                <p:nvSpPr>
                  <p:cNvPr id="34" name="同心圆 7">
                    <a:extLst>
                      <a:ext uri="{FF2B5EF4-FFF2-40B4-BE49-F238E27FC236}">
                        <a16:creationId xmlns:a16="http://schemas.microsoft.com/office/drawing/2014/main" id="{6EE19E45-91AA-49BA-B341-BF81B8D55F2C}"/>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C00000"/>
                      </a:solidFill>
                    </a:endParaRPr>
                  </a:p>
                </p:txBody>
              </p:sp>
              <p:sp>
                <p:nvSpPr>
                  <p:cNvPr id="35" name="椭圆 34">
                    <a:extLst>
                      <a:ext uri="{FF2B5EF4-FFF2-40B4-BE49-F238E27FC236}">
                        <a16:creationId xmlns:a16="http://schemas.microsoft.com/office/drawing/2014/main" id="{F03D5C24-AF48-4595-B6A1-CAB1C2DCC0EE}"/>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C00000"/>
                      </a:solidFill>
                    </a:endParaRPr>
                  </a:p>
                </p:txBody>
              </p:sp>
            </p:grpSp>
            <p:sp>
              <p:nvSpPr>
                <p:cNvPr id="33" name="KSO_Shape">
                  <a:extLst>
                    <a:ext uri="{FF2B5EF4-FFF2-40B4-BE49-F238E27FC236}">
                      <a16:creationId xmlns:a16="http://schemas.microsoft.com/office/drawing/2014/main" id="{A768AE08-AA06-47A5-83F3-2C5DA290F344}"/>
                    </a:ext>
                  </a:extLst>
                </p:cNvPr>
                <p:cNvSpPr/>
                <p:nvPr/>
              </p:nvSpPr>
              <p:spPr bwMode="auto">
                <a:xfrm>
                  <a:off x="2678413" y="1165965"/>
                  <a:ext cx="489748" cy="569476"/>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accent1"/>
                </a:solidFill>
                <a:ln>
                  <a:noFill/>
                </a:ln>
              </p:spPr>
              <p:txBody>
                <a:bodyPr anchor="ctr">
                  <a:scene3d>
                    <a:camera prst="orthographicFront"/>
                    <a:lightRig rig="threePt" dir="t"/>
                  </a:scene3d>
                  <a:sp3d>
                    <a:contourClr>
                      <a:srgbClr val="FFFFFF"/>
                    </a:contourClr>
                  </a:sp3d>
                </a:bodyPr>
                <a:lstStyle/>
                <a:p>
                  <a:pPr algn="ctr">
                    <a:defRPr/>
                  </a:pPr>
                  <a:endParaRPr lang="zh-CN" altLang="en-US" sz="1015" dirty="0">
                    <a:solidFill>
                      <a:srgbClr val="C00000"/>
                    </a:solidFill>
                    <a:ea typeface="微软雅黑" panose="020B0503020204020204" pitchFamily="34" charset="-122"/>
                  </a:endParaRPr>
                </a:p>
              </p:txBody>
            </p:sp>
          </p:grpSp>
          <p:grpSp>
            <p:nvGrpSpPr>
              <p:cNvPr id="36" name="组合 35">
                <a:extLst>
                  <a:ext uri="{FF2B5EF4-FFF2-40B4-BE49-F238E27FC236}">
                    <a16:creationId xmlns:a16="http://schemas.microsoft.com/office/drawing/2014/main" id="{965D9BFD-3F1B-47F9-B445-D736DF1AD0C3}"/>
                  </a:ext>
                </a:extLst>
              </p:cNvPr>
              <p:cNvGrpSpPr/>
              <p:nvPr/>
            </p:nvGrpSpPr>
            <p:grpSpPr>
              <a:xfrm>
                <a:off x="2632227" y="2286633"/>
                <a:ext cx="1150638" cy="1150007"/>
                <a:chOff x="1835696" y="2211710"/>
                <a:chExt cx="1149740" cy="1149740"/>
              </a:xfrm>
            </p:grpSpPr>
            <p:grpSp>
              <p:nvGrpSpPr>
                <p:cNvPr id="37" name="组合 36">
                  <a:extLst>
                    <a:ext uri="{FF2B5EF4-FFF2-40B4-BE49-F238E27FC236}">
                      <a16:creationId xmlns:a16="http://schemas.microsoft.com/office/drawing/2014/main" id="{6C1311B6-138E-4229-B673-E0E9229B6305}"/>
                    </a:ext>
                  </a:extLst>
                </p:cNvPr>
                <p:cNvGrpSpPr/>
                <p:nvPr/>
              </p:nvGrpSpPr>
              <p:grpSpPr>
                <a:xfrm>
                  <a:off x="1835696" y="2211710"/>
                  <a:ext cx="1149740" cy="1149740"/>
                  <a:chOff x="304800" y="673100"/>
                  <a:chExt cx="4000500" cy="4000500"/>
                </a:xfrm>
                <a:effectLst>
                  <a:outerShdw blurRad="444500" dist="254000" dir="8100000" algn="tr" rotWithShape="0">
                    <a:prstClr val="black">
                      <a:alpha val="50000"/>
                    </a:prstClr>
                  </a:outerShdw>
                </a:effectLst>
              </p:grpSpPr>
              <p:sp>
                <p:nvSpPr>
                  <p:cNvPr id="39" name="同心圆 14">
                    <a:extLst>
                      <a:ext uri="{FF2B5EF4-FFF2-40B4-BE49-F238E27FC236}">
                        <a16:creationId xmlns:a16="http://schemas.microsoft.com/office/drawing/2014/main" id="{5081BFBA-9436-491D-B2A2-40250377CA8F}"/>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lumMod val="75000"/>
                          <a:lumOff val="25000"/>
                        </a:schemeClr>
                      </a:solidFill>
                    </a:endParaRPr>
                  </a:p>
                </p:txBody>
              </p:sp>
              <p:sp>
                <p:nvSpPr>
                  <p:cNvPr id="40" name="椭圆 39">
                    <a:extLst>
                      <a:ext uri="{FF2B5EF4-FFF2-40B4-BE49-F238E27FC236}">
                        <a16:creationId xmlns:a16="http://schemas.microsoft.com/office/drawing/2014/main" id="{1FE71195-114D-4261-B431-F43B5FB8A02C}"/>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lumMod val="75000"/>
                          <a:lumOff val="25000"/>
                        </a:schemeClr>
                      </a:solidFill>
                    </a:endParaRPr>
                  </a:p>
                </p:txBody>
              </p:sp>
            </p:grpSp>
            <p:sp>
              <p:nvSpPr>
                <p:cNvPr id="38" name="KSO_Shape">
                  <a:extLst>
                    <a:ext uri="{FF2B5EF4-FFF2-40B4-BE49-F238E27FC236}">
                      <a16:creationId xmlns:a16="http://schemas.microsoft.com/office/drawing/2014/main" id="{6E082D2E-057E-467F-ADA2-74259DEA992C}"/>
                    </a:ext>
                  </a:extLst>
                </p:cNvPr>
                <p:cNvSpPr/>
                <p:nvPr/>
              </p:nvSpPr>
              <p:spPr bwMode="auto">
                <a:xfrm>
                  <a:off x="2089100" y="2562390"/>
                  <a:ext cx="649486" cy="48603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accent1"/>
                </a:solidFill>
                <a:ln>
                  <a:noFill/>
                </a:ln>
              </p:spPr>
              <p:txBody>
                <a:bodyPr bIns="270000" anchor="ctr">
                  <a:scene3d>
                    <a:camera prst="orthographicFront"/>
                    <a:lightRig rig="threePt" dir="t"/>
                  </a:scene3d>
                  <a:sp3d>
                    <a:contourClr>
                      <a:srgbClr val="FFFFFF"/>
                    </a:contourClr>
                  </a:sp3d>
                </a:bodyPr>
                <a:lstStyle/>
                <a:p>
                  <a:pPr algn="ctr">
                    <a:defRPr/>
                  </a:pPr>
                  <a:endParaRPr lang="zh-CN" altLang="en-US" sz="1015" dirty="0">
                    <a:solidFill>
                      <a:schemeClr val="tx1">
                        <a:lumMod val="75000"/>
                        <a:lumOff val="25000"/>
                      </a:schemeClr>
                    </a:solidFill>
                    <a:ea typeface="微软雅黑" panose="020B0503020204020204" pitchFamily="34" charset="-122"/>
                  </a:endParaRPr>
                </a:p>
              </p:txBody>
            </p:sp>
          </p:grpSp>
          <p:grpSp>
            <p:nvGrpSpPr>
              <p:cNvPr id="41" name="组合 40">
                <a:extLst>
                  <a:ext uri="{FF2B5EF4-FFF2-40B4-BE49-F238E27FC236}">
                    <a16:creationId xmlns:a16="http://schemas.microsoft.com/office/drawing/2014/main" id="{AF17522C-805F-4124-A52C-CF13B1281D76}"/>
                  </a:ext>
                </a:extLst>
              </p:cNvPr>
              <p:cNvGrpSpPr/>
              <p:nvPr/>
            </p:nvGrpSpPr>
            <p:grpSpPr>
              <a:xfrm>
                <a:off x="3280805" y="3511054"/>
                <a:ext cx="1150638" cy="1150007"/>
                <a:chOff x="2483768" y="3435846"/>
                <a:chExt cx="1149740" cy="1149740"/>
              </a:xfrm>
            </p:grpSpPr>
            <p:grpSp>
              <p:nvGrpSpPr>
                <p:cNvPr id="42" name="组合 41">
                  <a:extLst>
                    <a:ext uri="{FF2B5EF4-FFF2-40B4-BE49-F238E27FC236}">
                      <a16:creationId xmlns:a16="http://schemas.microsoft.com/office/drawing/2014/main" id="{8333A59A-23E7-4FD0-BE3E-9E8677819965}"/>
                    </a:ext>
                  </a:extLst>
                </p:cNvPr>
                <p:cNvGrpSpPr/>
                <p:nvPr/>
              </p:nvGrpSpPr>
              <p:grpSpPr>
                <a:xfrm>
                  <a:off x="2483768" y="3435846"/>
                  <a:ext cx="1149740" cy="1149740"/>
                  <a:chOff x="304800" y="673100"/>
                  <a:chExt cx="4000500" cy="4000500"/>
                </a:xfrm>
                <a:effectLst>
                  <a:outerShdw blurRad="444500" dist="254000" dir="8100000" algn="tr" rotWithShape="0">
                    <a:prstClr val="black">
                      <a:alpha val="50000"/>
                    </a:prstClr>
                  </a:outerShdw>
                </a:effectLst>
              </p:grpSpPr>
              <p:sp>
                <p:nvSpPr>
                  <p:cNvPr id="44" name="同心圆 19">
                    <a:extLst>
                      <a:ext uri="{FF2B5EF4-FFF2-40B4-BE49-F238E27FC236}">
                        <a16:creationId xmlns:a16="http://schemas.microsoft.com/office/drawing/2014/main" id="{CC42D6E6-6FE2-4539-8333-870F3BE08F01}"/>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solidFill>
                    </a:endParaRPr>
                  </a:p>
                </p:txBody>
              </p:sp>
              <p:sp>
                <p:nvSpPr>
                  <p:cNvPr id="45" name="椭圆 44">
                    <a:extLst>
                      <a:ext uri="{FF2B5EF4-FFF2-40B4-BE49-F238E27FC236}">
                        <a16:creationId xmlns:a16="http://schemas.microsoft.com/office/drawing/2014/main" id="{570AB777-01D0-4740-952C-AA273B2AD3AD}"/>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43" name="KSO_Shape">
                  <a:extLst>
                    <a:ext uri="{FF2B5EF4-FFF2-40B4-BE49-F238E27FC236}">
                      <a16:creationId xmlns:a16="http://schemas.microsoft.com/office/drawing/2014/main" id="{E7F620D0-C85E-4BC6-9D5A-EF77B708FC78}"/>
                    </a:ext>
                  </a:extLst>
                </p:cNvPr>
                <p:cNvSpPr/>
                <p:nvPr/>
              </p:nvSpPr>
              <p:spPr bwMode="auto">
                <a:xfrm>
                  <a:off x="2802446" y="3812214"/>
                  <a:ext cx="521267" cy="439601"/>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chemeClr val="accent1"/>
                </a:solidFill>
                <a:ln>
                  <a:noFill/>
                </a:ln>
              </p:spPr>
              <p:txBody>
                <a:bodyPr anchor="ctr">
                  <a:scene3d>
                    <a:camera prst="orthographicFront"/>
                    <a:lightRig rig="threePt" dir="t"/>
                  </a:scene3d>
                  <a:sp3d>
                    <a:contourClr>
                      <a:srgbClr val="FFFFFF"/>
                    </a:contourClr>
                  </a:sp3d>
                </a:bodyPr>
                <a:lstStyle/>
                <a:p>
                  <a:pPr algn="ctr">
                    <a:defRPr/>
                  </a:pPr>
                  <a:endParaRPr lang="zh-CN" altLang="en-US" sz="1015" dirty="0">
                    <a:solidFill>
                      <a:srgbClr val="FFFFFF"/>
                    </a:solidFill>
                    <a:ea typeface="微软雅黑" panose="020B0503020204020204" pitchFamily="34" charset="-122"/>
                  </a:endParaRPr>
                </a:p>
              </p:txBody>
            </p:sp>
          </p:grpSp>
        </p:grpSp>
      </p:grpSp>
      <p:grpSp>
        <p:nvGrpSpPr>
          <p:cNvPr id="50" name="组合 49">
            <a:extLst>
              <a:ext uri="{FF2B5EF4-FFF2-40B4-BE49-F238E27FC236}">
                <a16:creationId xmlns:a16="http://schemas.microsoft.com/office/drawing/2014/main" id="{47FB2811-0093-4649-B8E7-E301A1B6A2E9}"/>
              </a:ext>
            </a:extLst>
          </p:cNvPr>
          <p:cNvGrpSpPr/>
          <p:nvPr/>
        </p:nvGrpSpPr>
        <p:grpSpPr>
          <a:xfrm>
            <a:off x="251902" y="157386"/>
            <a:ext cx="887938" cy="585582"/>
            <a:chOff x="562441" y="531294"/>
            <a:chExt cx="2322326" cy="1531540"/>
          </a:xfrm>
        </p:grpSpPr>
        <p:sp>
          <p:nvSpPr>
            <p:cNvPr id="51" name="圆角矩形 65">
              <a:extLst>
                <a:ext uri="{FF2B5EF4-FFF2-40B4-BE49-F238E27FC236}">
                  <a16:creationId xmlns:a16="http://schemas.microsoft.com/office/drawing/2014/main" id="{E51F47F0-B503-4227-9558-B015D634E850}"/>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52" name="圆角矩形 66">
              <a:extLst>
                <a:ext uri="{FF2B5EF4-FFF2-40B4-BE49-F238E27FC236}">
                  <a16:creationId xmlns:a16="http://schemas.microsoft.com/office/drawing/2014/main" id="{7D5AAEC7-F2AC-4E60-98AD-923C62037155}"/>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53" name="圆角矩形 67">
              <a:extLst>
                <a:ext uri="{FF2B5EF4-FFF2-40B4-BE49-F238E27FC236}">
                  <a16:creationId xmlns:a16="http://schemas.microsoft.com/office/drawing/2014/main" id="{7264A4ED-911F-44DF-BBB4-CEB14EB3C53F}"/>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54" name="圆角矩形 68">
              <a:extLst>
                <a:ext uri="{FF2B5EF4-FFF2-40B4-BE49-F238E27FC236}">
                  <a16:creationId xmlns:a16="http://schemas.microsoft.com/office/drawing/2014/main" id="{0490169A-465A-46CA-A27C-E0FC0E914DC8}"/>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55" name="圆角矩形 69">
              <a:extLst>
                <a:ext uri="{FF2B5EF4-FFF2-40B4-BE49-F238E27FC236}">
                  <a16:creationId xmlns:a16="http://schemas.microsoft.com/office/drawing/2014/main" id="{0AB0B3B5-F3DF-4716-8CAD-1AD4C9430019}"/>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56" name="文本框 4">
              <a:extLst>
                <a:ext uri="{FF2B5EF4-FFF2-40B4-BE49-F238E27FC236}">
                  <a16:creationId xmlns:a16="http://schemas.microsoft.com/office/drawing/2014/main" id="{F9509E09-0B24-4127-9190-777ECA9E6A40}"/>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02</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sp>
        <p:nvSpPr>
          <p:cNvPr id="57" name="矩形 56">
            <a:extLst>
              <a:ext uri="{FF2B5EF4-FFF2-40B4-BE49-F238E27FC236}">
                <a16:creationId xmlns:a16="http://schemas.microsoft.com/office/drawing/2014/main" id="{82ACA7D4-AAF4-4D85-B789-A0294C6173E3}"/>
              </a:ext>
            </a:extLst>
          </p:cNvPr>
          <p:cNvSpPr/>
          <p:nvPr/>
        </p:nvSpPr>
        <p:spPr>
          <a:xfrm>
            <a:off x="1350284" y="190285"/>
            <a:ext cx="6884009" cy="461665"/>
          </a:xfrm>
          <a:prstGeom prst="rect">
            <a:avLst/>
          </a:prstGeom>
        </p:spPr>
        <p:txBody>
          <a:bodyPr wrap="square">
            <a:spAutoFit/>
          </a:bodyPr>
          <a:lstStyle/>
          <a:p>
            <a:pPr defTabSz="913765">
              <a:defRPr/>
            </a:pP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药物蛋白质组学及其应用</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Tree>
    <p:extLst>
      <p:ext uri="{BB962C8B-B14F-4D97-AF65-F5344CB8AC3E}">
        <p14:creationId xmlns:p14="http://schemas.microsoft.com/office/powerpoint/2010/main" val="2401755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D331D409-C0E2-4D97-8905-495E7DC767C8}"/>
              </a:ext>
            </a:extLst>
          </p:cNvPr>
          <p:cNvGrpSpPr/>
          <p:nvPr/>
        </p:nvGrpSpPr>
        <p:grpSpPr>
          <a:xfrm>
            <a:off x="251902" y="157386"/>
            <a:ext cx="887938" cy="585582"/>
            <a:chOff x="562441" y="531294"/>
            <a:chExt cx="2322326" cy="1531540"/>
          </a:xfrm>
        </p:grpSpPr>
        <p:sp>
          <p:nvSpPr>
            <p:cNvPr id="7" name="圆角矩形 65">
              <a:extLst>
                <a:ext uri="{FF2B5EF4-FFF2-40B4-BE49-F238E27FC236}">
                  <a16:creationId xmlns:a16="http://schemas.microsoft.com/office/drawing/2014/main" id="{9ECEEE58-7B74-4B3B-9A4E-200C4330DDBF}"/>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 name="圆角矩形 66">
              <a:extLst>
                <a:ext uri="{FF2B5EF4-FFF2-40B4-BE49-F238E27FC236}">
                  <a16:creationId xmlns:a16="http://schemas.microsoft.com/office/drawing/2014/main" id="{88261C39-80F8-495E-B26E-C0A68D568232}"/>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9" name="圆角矩形 67">
              <a:extLst>
                <a:ext uri="{FF2B5EF4-FFF2-40B4-BE49-F238E27FC236}">
                  <a16:creationId xmlns:a16="http://schemas.microsoft.com/office/drawing/2014/main" id="{8A35879D-42AD-4C7B-A281-1DBAC75F7AA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8">
              <a:extLst>
                <a:ext uri="{FF2B5EF4-FFF2-40B4-BE49-F238E27FC236}">
                  <a16:creationId xmlns:a16="http://schemas.microsoft.com/office/drawing/2014/main" id="{5C8038DD-5867-4E07-9150-ED47AE04AB39}"/>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圆角矩形 69">
              <a:extLst>
                <a:ext uri="{FF2B5EF4-FFF2-40B4-BE49-F238E27FC236}">
                  <a16:creationId xmlns:a16="http://schemas.microsoft.com/office/drawing/2014/main" id="{55617C67-BCBD-4081-A969-A768986A2C5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2" name="文本框 4">
              <a:extLst>
                <a:ext uri="{FF2B5EF4-FFF2-40B4-BE49-F238E27FC236}">
                  <a16:creationId xmlns:a16="http://schemas.microsoft.com/office/drawing/2014/main" id="{1321B250-9B7A-479D-B79A-11EA501D1D5E}"/>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01</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nvGrpSpPr>
          <p:cNvPr id="2" name="组合 1">
            <a:extLst>
              <a:ext uri="{FF2B5EF4-FFF2-40B4-BE49-F238E27FC236}">
                <a16:creationId xmlns:a16="http://schemas.microsoft.com/office/drawing/2014/main" id="{A0139B7F-C05C-46F2-A1EE-1C8F4A35813B}"/>
              </a:ext>
            </a:extLst>
          </p:cNvPr>
          <p:cNvGrpSpPr/>
          <p:nvPr/>
        </p:nvGrpSpPr>
        <p:grpSpPr>
          <a:xfrm>
            <a:off x="571595" y="2640509"/>
            <a:ext cx="2135800" cy="2247251"/>
            <a:chOff x="-1183945" y="2386784"/>
            <a:chExt cx="3163888" cy="3328987"/>
          </a:xfrm>
          <a:solidFill>
            <a:schemeClr val="accent5">
              <a:lumMod val="75000"/>
            </a:schemeClr>
          </a:solidFill>
        </p:grpSpPr>
        <p:grpSp>
          <p:nvGrpSpPr>
            <p:cNvPr id="15" name="网线">
              <a:extLst>
                <a:ext uri="{FF2B5EF4-FFF2-40B4-BE49-F238E27FC236}">
                  <a16:creationId xmlns:a16="http://schemas.microsoft.com/office/drawing/2014/main" id="{C1957184-666D-4A53-855C-857B04787824}"/>
                </a:ext>
              </a:extLst>
            </p:cNvPr>
            <p:cNvGrpSpPr/>
            <p:nvPr/>
          </p:nvGrpSpPr>
          <p:grpSpPr bwMode="auto">
            <a:xfrm>
              <a:off x="-1183945" y="2386784"/>
              <a:ext cx="3163888" cy="3328987"/>
              <a:chOff x="1937437" y="1332541"/>
              <a:chExt cx="3986578" cy="4192919"/>
            </a:xfrm>
            <a:grpFill/>
          </p:grpSpPr>
          <p:sp>
            <p:nvSpPr>
              <p:cNvPr id="16" name="Line 16">
                <a:extLst>
                  <a:ext uri="{FF2B5EF4-FFF2-40B4-BE49-F238E27FC236}">
                    <a16:creationId xmlns:a16="http://schemas.microsoft.com/office/drawing/2014/main" id="{77BA080C-8716-427B-818E-D89E1B14DC84}"/>
                  </a:ext>
                </a:extLst>
              </p:cNvPr>
              <p:cNvSpPr>
                <a:spLocks noChangeShapeType="1"/>
              </p:cNvSpPr>
              <p:nvPr/>
            </p:nvSpPr>
            <p:spPr bwMode="gray">
              <a:xfrm>
                <a:off x="1937437" y="3430000"/>
                <a:ext cx="3986578" cy="0"/>
              </a:xfrm>
              <a:prstGeom prst="line">
                <a:avLst/>
              </a:prstGeom>
              <a:grpFill/>
              <a:ln w="28575">
                <a:solidFill>
                  <a:schemeClr val="accent6">
                    <a:lumMod val="75000"/>
                    <a:alpha val="50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endParaRPr>
              </a:p>
            </p:txBody>
          </p:sp>
          <p:sp>
            <p:nvSpPr>
              <p:cNvPr id="17" name="Line 17">
                <a:extLst>
                  <a:ext uri="{FF2B5EF4-FFF2-40B4-BE49-F238E27FC236}">
                    <a16:creationId xmlns:a16="http://schemas.microsoft.com/office/drawing/2014/main" id="{D429FB2B-03DA-4FA5-8ACF-EEFCAA388592}"/>
                  </a:ext>
                </a:extLst>
              </p:cNvPr>
              <p:cNvSpPr>
                <a:spLocks noChangeShapeType="1"/>
              </p:cNvSpPr>
              <p:nvPr/>
            </p:nvSpPr>
            <p:spPr bwMode="gray">
              <a:xfrm>
                <a:off x="3931726" y="1332541"/>
                <a:ext cx="0" cy="4192919"/>
              </a:xfrm>
              <a:prstGeom prst="line">
                <a:avLst/>
              </a:prstGeom>
              <a:grpFill/>
              <a:ln w="28575">
                <a:solidFill>
                  <a:schemeClr val="accent6">
                    <a:lumMod val="75000"/>
                    <a:alpha val="50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endParaRPr>
              </a:p>
            </p:txBody>
          </p:sp>
          <p:sp>
            <p:nvSpPr>
              <p:cNvPr id="18" name="Oval 10">
                <a:extLst>
                  <a:ext uri="{FF2B5EF4-FFF2-40B4-BE49-F238E27FC236}">
                    <a16:creationId xmlns:a16="http://schemas.microsoft.com/office/drawing/2014/main" id="{00FBE0F0-BEBA-4D4B-AA0B-7736BF0D6A6D}"/>
                  </a:ext>
                </a:extLst>
              </p:cNvPr>
              <p:cNvSpPr>
                <a:spLocks noChangeArrowheads="1"/>
              </p:cNvSpPr>
              <p:nvPr/>
            </p:nvSpPr>
            <p:spPr bwMode="gray">
              <a:xfrm>
                <a:off x="2333494" y="1808418"/>
                <a:ext cx="3192462" cy="3217170"/>
              </a:xfrm>
              <a:prstGeom prst="ellipse">
                <a:avLst/>
              </a:prstGeom>
              <a:grpFill/>
              <a:ln w="9525">
                <a:solidFill>
                  <a:schemeClr val="accent6">
                    <a:lumMod val="75000"/>
                    <a:alpha val="50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sp>
            <p:nvSpPr>
              <p:cNvPr id="19" name="Oval 15">
                <a:extLst>
                  <a:ext uri="{FF2B5EF4-FFF2-40B4-BE49-F238E27FC236}">
                    <a16:creationId xmlns:a16="http://schemas.microsoft.com/office/drawing/2014/main" id="{427137C7-4ED4-4DE2-85FC-E33260A6AB49}"/>
                  </a:ext>
                </a:extLst>
              </p:cNvPr>
              <p:cNvSpPr>
                <a:spLocks noChangeArrowheads="1"/>
              </p:cNvSpPr>
              <p:nvPr/>
            </p:nvSpPr>
            <p:spPr bwMode="auto">
              <a:xfrm>
                <a:off x="2135466" y="1600472"/>
                <a:ext cx="3608523" cy="3645060"/>
              </a:xfrm>
              <a:prstGeom prst="ellipse">
                <a:avLst/>
              </a:prstGeom>
              <a:grpFill/>
              <a:ln w="19050">
                <a:solidFill>
                  <a:schemeClr val="accent6">
                    <a:alpha val="50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grpSp>
        <p:grpSp>
          <p:nvGrpSpPr>
            <p:cNvPr id="20" name="标题">
              <a:extLst>
                <a:ext uri="{FF2B5EF4-FFF2-40B4-BE49-F238E27FC236}">
                  <a16:creationId xmlns:a16="http://schemas.microsoft.com/office/drawing/2014/main" id="{D9513D56-D803-4106-B935-993FD4855A1D}"/>
                </a:ext>
              </a:extLst>
            </p:cNvPr>
            <p:cNvGrpSpPr/>
            <p:nvPr/>
          </p:nvGrpSpPr>
          <p:grpSpPr bwMode="auto">
            <a:xfrm>
              <a:off x="-869337" y="2814558"/>
              <a:ext cx="2520339" cy="2505452"/>
              <a:chOff x="450" y="1481"/>
              <a:chExt cx="1616" cy="1575"/>
            </a:xfrm>
            <a:grpFill/>
          </p:grpSpPr>
          <p:sp>
            <p:nvSpPr>
              <p:cNvPr id="21" name="Oval 12">
                <a:extLst>
                  <a:ext uri="{FF2B5EF4-FFF2-40B4-BE49-F238E27FC236}">
                    <a16:creationId xmlns:a16="http://schemas.microsoft.com/office/drawing/2014/main" id="{97ACF943-F0FA-4489-B171-5B8EFC08FC44}"/>
                  </a:ext>
                </a:extLst>
              </p:cNvPr>
              <p:cNvSpPr>
                <a:spLocks noChangeArrowheads="1"/>
              </p:cNvSpPr>
              <p:nvPr/>
            </p:nvSpPr>
            <p:spPr bwMode="gray">
              <a:xfrm>
                <a:off x="450" y="1481"/>
                <a:ext cx="1616" cy="1575"/>
              </a:xfrm>
              <a:prstGeom prst="ellipse">
                <a:avLst/>
              </a:prstGeom>
              <a:grpFill/>
              <a:ln w="381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sp>
            <p:nvSpPr>
              <p:cNvPr id="22" name="Oval 13">
                <a:extLst>
                  <a:ext uri="{FF2B5EF4-FFF2-40B4-BE49-F238E27FC236}">
                    <a16:creationId xmlns:a16="http://schemas.microsoft.com/office/drawing/2014/main" id="{A005A1B5-89C8-4467-BA18-BD9EAF93569F}"/>
                  </a:ext>
                </a:extLst>
              </p:cNvPr>
              <p:cNvSpPr>
                <a:spLocks noChangeArrowheads="1"/>
              </p:cNvSpPr>
              <p:nvPr/>
            </p:nvSpPr>
            <p:spPr bwMode="gray">
              <a:xfrm>
                <a:off x="530" y="1536"/>
                <a:ext cx="1455" cy="1459"/>
              </a:xfrm>
              <a:prstGeom prst="ellipse">
                <a:avLst/>
              </a:prstGeom>
              <a:grpFill/>
              <a:ln>
                <a:noFill/>
              </a:ln>
              <a:effectLst>
                <a:outerShdw algn="ctr" rotWithShape="0">
                  <a:srgbClr val="000000">
                    <a:alpha val="50000"/>
                  </a:srgbClr>
                </a:outerShdw>
              </a:effectLst>
              <a:extLst>
                <a:ext uri="{91240B29-F687-4F45-9708-019B960494DF}">
                  <a14:hiddenLine xmlns:a14="http://schemas.microsoft.com/office/drawing/2010/main" w="9525">
                    <a:solidFill>
                      <a:srgbClr val="DDDDDD"/>
                    </a:solidFill>
                    <a:round/>
                  </a14:hiddenLine>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sp>
            <p:nvSpPr>
              <p:cNvPr id="23" name="Oval 14">
                <a:extLst>
                  <a:ext uri="{FF2B5EF4-FFF2-40B4-BE49-F238E27FC236}">
                    <a16:creationId xmlns:a16="http://schemas.microsoft.com/office/drawing/2014/main" id="{8D0A6DB0-B3AD-4E62-8DDB-FBC4C82D45EE}"/>
                  </a:ext>
                </a:extLst>
              </p:cNvPr>
              <p:cNvSpPr>
                <a:spLocks noChangeArrowheads="1"/>
              </p:cNvSpPr>
              <p:nvPr/>
            </p:nvSpPr>
            <p:spPr bwMode="gray">
              <a:xfrm>
                <a:off x="865" y="1919"/>
                <a:ext cx="797" cy="798"/>
              </a:xfrm>
              <a:prstGeom prst="ellipse">
                <a:avLst/>
              </a:prstGeom>
              <a:grpFill/>
              <a:ln>
                <a:noFill/>
              </a:ln>
              <a:effectLst/>
              <a:extLst>
                <a:ext uri="{91240B29-F687-4F45-9708-019B960494DF}">
                  <a14:hiddenLine xmlns:a14="http://schemas.microsoft.com/office/drawing/2010/main" w="9525">
                    <a:solidFill>
                      <a:srgbClr val="B2B2B2"/>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algn="ctr" eaLnBrk="1" fontAlgn="auto" hangingPunct="1">
                  <a:spcBef>
                    <a:spcPts val="0"/>
                  </a:spcBef>
                  <a:spcAft>
                    <a:spcPts val="0"/>
                  </a:spcAft>
                  <a:defRPr/>
                </a:pPr>
                <a:r>
                  <a:rPr lang="zh-CN" altLang="en-US" sz="2400" b="1" kern="0" dirty="0">
                    <a:solidFill>
                      <a:srgbClr val="FFFFFF"/>
                    </a:solidFill>
                  </a:rPr>
                  <a:t>蛋白质组学</a:t>
                </a:r>
                <a:endParaRPr lang="en-US" altLang="zh-CN" sz="2400" b="1" kern="0" dirty="0">
                  <a:solidFill>
                    <a:srgbClr val="FFFFFF"/>
                  </a:solidFill>
                </a:endParaRPr>
              </a:p>
              <a:p>
                <a:pPr algn="ctr" eaLnBrk="1" fontAlgn="auto" hangingPunct="1">
                  <a:spcBef>
                    <a:spcPts val="0"/>
                  </a:spcBef>
                  <a:spcAft>
                    <a:spcPts val="0"/>
                  </a:spcAft>
                  <a:defRPr/>
                </a:pPr>
                <a:r>
                  <a:rPr lang="zh-CN" altLang="en-US" sz="2400" b="1" kern="0" dirty="0">
                    <a:solidFill>
                      <a:srgbClr val="FFFFFF"/>
                    </a:solidFill>
                  </a:rPr>
                  <a:t>概念</a:t>
                </a:r>
              </a:p>
            </p:txBody>
          </p:sp>
        </p:grpSp>
        <p:grpSp>
          <p:nvGrpSpPr>
            <p:cNvPr id="31" name="圆圈2">
              <a:extLst>
                <a:ext uri="{FF2B5EF4-FFF2-40B4-BE49-F238E27FC236}">
                  <a16:creationId xmlns:a16="http://schemas.microsoft.com/office/drawing/2014/main" id="{460DECEC-E41D-45FB-97D8-6D68EE841A5A}"/>
                </a:ext>
              </a:extLst>
            </p:cNvPr>
            <p:cNvGrpSpPr/>
            <p:nvPr/>
          </p:nvGrpSpPr>
          <p:grpSpPr bwMode="auto">
            <a:xfrm>
              <a:off x="1538885" y="3212565"/>
              <a:ext cx="302565" cy="302549"/>
              <a:chOff x="2928" y="2208"/>
              <a:chExt cx="262" cy="262"/>
            </a:xfrm>
            <a:grpFill/>
          </p:grpSpPr>
          <p:sp>
            <p:nvSpPr>
              <p:cNvPr id="32" name="Oval 28">
                <a:extLst>
                  <a:ext uri="{FF2B5EF4-FFF2-40B4-BE49-F238E27FC236}">
                    <a16:creationId xmlns:a16="http://schemas.microsoft.com/office/drawing/2014/main" id="{2962D5DB-A5BD-4223-B0E1-0F827C9BCFF7}"/>
                  </a:ext>
                </a:extLst>
              </p:cNvPr>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sp>
            <p:nvSpPr>
              <p:cNvPr id="33" name="Oval 29">
                <a:extLst>
                  <a:ext uri="{FF2B5EF4-FFF2-40B4-BE49-F238E27FC236}">
                    <a16:creationId xmlns:a16="http://schemas.microsoft.com/office/drawing/2014/main" id="{9DAD8A3B-8D56-4ECC-8E93-6BFF84CE8125}"/>
                  </a:ext>
                </a:extLst>
              </p:cNvPr>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grpSp>
        <p:grpSp>
          <p:nvGrpSpPr>
            <p:cNvPr id="37" name="圆圈4">
              <a:extLst>
                <a:ext uri="{FF2B5EF4-FFF2-40B4-BE49-F238E27FC236}">
                  <a16:creationId xmlns:a16="http://schemas.microsoft.com/office/drawing/2014/main" id="{FF6ABEF4-ACF5-4D9E-9B70-71BAA37E2E2D}"/>
                </a:ext>
              </a:extLst>
            </p:cNvPr>
            <p:cNvGrpSpPr/>
            <p:nvPr/>
          </p:nvGrpSpPr>
          <p:grpSpPr bwMode="auto">
            <a:xfrm>
              <a:off x="1530402" y="4623518"/>
              <a:ext cx="302565" cy="302549"/>
              <a:chOff x="2928" y="2208"/>
              <a:chExt cx="262" cy="262"/>
            </a:xfrm>
            <a:grpFill/>
          </p:grpSpPr>
          <p:sp>
            <p:nvSpPr>
              <p:cNvPr id="38" name="Oval 34">
                <a:extLst>
                  <a:ext uri="{FF2B5EF4-FFF2-40B4-BE49-F238E27FC236}">
                    <a16:creationId xmlns:a16="http://schemas.microsoft.com/office/drawing/2014/main" id="{816F77A9-8FEE-4332-85C5-B4EA8C0E02AA}"/>
                  </a:ext>
                </a:extLst>
              </p:cNvPr>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sp>
            <p:nvSpPr>
              <p:cNvPr id="39" name="Oval 35">
                <a:extLst>
                  <a:ext uri="{FF2B5EF4-FFF2-40B4-BE49-F238E27FC236}">
                    <a16:creationId xmlns:a16="http://schemas.microsoft.com/office/drawing/2014/main" id="{9DBC3893-EF4E-4797-86FD-FFA474D01174}"/>
                  </a:ext>
                </a:extLst>
              </p:cNvPr>
              <p:cNvSpPr>
                <a:spLocks noChangeArrowheads="1"/>
              </p:cNvSpPr>
              <p:nvPr/>
            </p:nvSpPr>
            <p:spPr bwMode="gray">
              <a:xfrm>
                <a:off x="2951"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grpSp>
      </p:grpSp>
      <p:sp>
        <p:nvSpPr>
          <p:cNvPr id="43" name="文本框 42">
            <a:extLst>
              <a:ext uri="{FF2B5EF4-FFF2-40B4-BE49-F238E27FC236}">
                <a16:creationId xmlns:a16="http://schemas.microsoft.com/office/drawing/2014/main" id="{BA0B9767-364A-4A9B-A78A-C84B0A16D28B}"/>
              </a:ext>
            </a:extLst>
          </p:cNvPr>
          <p:cNvSpPr txBox="1"/>
          <p:nvPr/>
        </p:nvSpPr>
        <p:spPr>
          <a:xfrm>
            <a:off x="2805375" y="1246365"/>
            <a:ext cx="5633758" cy="2345730"/>
          </a:xfrm>
          <a:prstGeom prst="rect">
            <a:avLst/>
          </a:prstGeom>
          <a:noFill/>
        </p:spPr>
        <p:txBody>
          <a:bodyPr wrap="square" lIns="91402" tIns="45700" rIns="91402" bIns="45700" rtlCol="0">
            <a:spAutoFit/>
          </a:bodyPr>
          <a:lstStyle/>
          <a:p>
            <a:pPr>
              <a:lnSpc>
                <a:spcPct val="150000"/>
              </a:lnSpc>
            </a:pPr>
            <a:r>
              <a:rPr lang="zh-CN" altLang="en-US" sz="2000" b="1" dirty="0">
                <a:solidFill>
                  <a:srgbClr val="C00000"/>
                </a:solidFill>
                <a:latin typeface="Arial" panose="020B0604020202020204" pitchFamily="34" charset="0"/>
                <a:ea typeface="微软雅黑" panose="020B0503020204020204" pitchFamily="34" charset="-122"/>
                <a:cs typeface="Arial" panose="020B0604020202020204" pitchFamily="34" charset="0"/>
              </a:rPr>
              <a:t>蛋白质组学</a:t>
            </a:r>
            <a:r>
              <a:rPr lang="en-US" altLang="zh-CN" sz="2000" b="1" dirty="0">
                <a:solidFill>
                  <a:srgbClr val="C00000"/>
                </a:solidFill>
                <a:latin typeface="Arial" panose="020B0604020202020204" pitchFamily="34" charset="0"/>
                <a:ea typeface="微软雅黑" panose="020B0503020204020204" pitchFamily="34" charset="-122"/>
                <a:cs typeface="Arial" panose="020B0604020202020204" pitchFamily="34" charset="0"/>
              </a:rPr>
              <a:t>(proteomics) </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是指研究蛋白质组的一门新兴科学。是从整体的角度分析细胞内动态变化的蛋白质组成成份、表达水平与修饰状态，了解蛋白质之间的相互作用与联系，揭示蛋白质功能与细胞生命活动规律。</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矩形: 圆角 4">
            <a:extLst>
              <a:ext uri="{FF2B5EF4-FFF2-40B4-BE49-F238E27FC236}">
                <a16:creationId xmlns:a16="http://schemas.microsoft.com/office/drawing/2014/main" id="{1B89648D-30CC-4195-ADFF-EBE6FFF062F1}"/>
              </a:ext>
            </a:extLst>
          </p:cNvPr>
          <p:cNvSpPr/>
          <p:nvPr/>
        </p:nvSpPr>
        <p:spPr>
          <a:xfrm>
            <a:off x="2671723" y="1133710"/>
            <a:ext cx="5771709" cy="2520371"/>
          </a:xfrm>
          <a:prstGeom prst="roundRect">
            <a:avLst/>
          </a:prstGeom>
          <a:noFill/>
          <a:ln>
            <a:solidFill>
              <a:srgbClr val="C00000"/>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a:extLst>
              <a:ext uri="{FF2B5EF4-FFF2-40B4-BE49-F238E27FC236}">
                <a16:creationId xmlns:a16="http://schemas.microsoft.com/office/drawing/2014/main" id="{A717AFD5-93AA-4639-84E6-5A98521A4DF6}"/>
              </a:ext>
            </a:extLst>
          </p:cNvPr>
          <p:cNvCxnSpPr/>
          <p:nvPr/>
        </p:nvCxnSpPr>
        <p:spPr>
          <a:xfrm flipH="1">
            <a:off x="113851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80EC01F3-83A7-440D-A0C4-6AE1C4026707}"/>
              </a:ext>
            </a:extLst>
          </p:cNvPr>
          <p:cNvSpPr/>
          <p:nvPr/>
        </p:nvSpPr>
        <p:spPr>
          <a:xfrm>
            <a:off x="1350285" y="190285"/>
            <a:ext cx="4633000" cy="1200329"/>
          </a:xfrm>
          <a:prstGeom prst="rect">
            <a:avLst/>
          </a:prstGeom>
        </p:spPr>
        <p:txBody>
          <a:bodyPr wrap="none">
            <a:spAutoFit/>
          </a:bodyPr>
          <a:lstStyle/>
          <a:p>
            <a:pPr defTabSz="913765">
              <a:defRPr/>
            </a:pP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蛋白质组学概述</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rPr>
              <a:t>蛋白质组学 </a:t>
            </a:r>
          </a:p>
          <a:p>
            <a:pPr defTabSz="913765">
              <a:defRPr/>
            </a:pP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 </a:t>
            </a:r>
          </a:p>
          <a:p>
            <a:pPr defTabSz="913765">
              <a:defRPr/>
            </a:pP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36" name="文本框 35">
            <a:extLst>
              <a:ext uri="{FF2B5EF4-FFF2-40B4-BE49-F238E27FC236}">
                <a16:creationId xmlns:a16="http://schemas.microsoft.com/office/drawing/2014/main" id="{CA4B7491-89D1-468D-9A01-D4491F337A06}"/>
              </a:ext>
            </a:extLst>
          </p:cNvPr>
          <p:cNvSpPr txBox="1"/>
          <p:nvPr/>
        </p:nvSpPr>
        <p:spPr>
          <a:xfrm>
            <a:off x="2805375" y="4204602"/>
            <a:ext cx="5717642" cy="499071"/>
          </a:xfrm>
          <a:prstGeom prst="rect">
            <a:avLst/>
          </a:prstGeom>
          <a:noFill/>
        </p:spPr>
        <p:txBody>
          <a:bodyPr wrap="square" lIns="91402" tIns="45700" rIns="91402" bIns="45700" rtlCol="0">
            <a:spAutoFit/>
          </a:bodyPr>
          <a:lstStyle/>
          <a:p>
            <a:pPr>
              <a:lnSpc>
                <a:spcPct val="150000"/>
              </a:lnSpc>
              <a:buClr>
                <a:srgbClr val="002060"/>
              </a:buClr>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蛋白质组研究与基因组研究是相辅相成的。</a:t>
            </a:r>
          </a:p>
        </p:txBody>
      </p:sp>
      <p:sp>
        <p:nvSpPr>
          <p:cNvPr id="40" name="矩形: 圆角 39">
            <a:extLst>
              <a:ext uri="{FF2B5EF4-FFF2-40B4-BE49-F238E27FC236}">
                <a16:creationId xmlns:a16="http://schemas.microsoft.com/office/drawing/2014/main" id="{A4B387ED-8FBA-44C4-8BCA-978E331D019A}"/>
              </a:ext>
            </a:extLst>
          </p:cNvPr>
          <p:cNvSpPr/>
          <p:nvPr/>
        </p:nvSpPr>
        <p:spPr>
          <a:xfrm>
            <a:off x="2626107" y="4162398"/>
            <a:ext cx="5817323" cy="651840"/>
          </a:xfrm>
          <a:prstGeom prst="roundRect">
            <a:avLst/>
          </a:prstGeom>
          <a:noFill/>
          <a:ln>
            <a:solidFill>
              <a:schemeClr val="accent5">
                <a:lumMod val="75000"/>
              </a:schemeClr>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24779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a:extLst>
              <a:ext uri="{FF2B5EF4-FFF2-40B4-BE49-F238E27FC236}">
                <a16:creationId xmlns:a16="http://schemas.microsoft.com/office/drawing/2014/main" id="{6B9AAF70-AD9B-4378-B930-15AE5871968A}"/>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F0F0CB69-65F9-4306-9BBD-69E2C2A3DB85}"/>
              </a:ext>
            </a:extLst>
          </p:cNvPr>
          <p:cNvGrpSpPr/>
          <p:nvPr/>
        </p:nvGrpSpPr>
        <p:grpSpPr>
          <a:xfrm>
            <a:off x="3215902" y="1785199"/>
            <a:ext cx="2777830" cy="3155081"/>
            <a:chOff x="3055916" y="1712195"/>
            <a:chExt cx="2777830" cy="3155081"/>
          </a:xfrm>
        </p:grpSpPr>
        <p:grpSp>
          <p:nvGrpSpPr>
            <p:cNvPr id="11" name="组合 10">
              <a:extLst>
                <a:ext uri="{FF2B5EF4-FFF2-40B4-BE49-F238E27FC236}">
                  <a16:creationId xmlns:a16="http://schemas.microsoft.com/office/drawing/2014/main" id="{8265F290-23BB-441A-8A12-6AEED4592DE5}"/>
                </a:ext>
              </a:extLst>
            </p:cNvPr>
            <p:cNvGrpSpPr/>
            <p:nvPr/>
          </p:nvGrpSpPr>
          <p:grpSpPr>
            <a:xfrm>
              <a:off x="3055916" y="1712195"/>
              <a:ext cx="2777830" cy="3155081"/>
              <a:chOff x="-157535" y="2611629"/>
              <a:chExt cx="2777830" cy="3155081"/>
            </a:xfrm>
          </p:grpSpPr>
          <p:grpSp>
            <p:nvGrpSpPr>
              <p:cNvPr id="9" name="组合 8">
                <a:extLst>
                  <a:ext uri="{FF2B5EF4-FFF2-40B4-BE49-F238E27FC236}">
                    <a16:creationId xmlns:a16="http://schemas.microsoft.com/office/drawing/2014/main" id="{654E7806-A335-4130-A0E1-E34CC70059ED}"/>
                  </a:ext>
                </a:extLst>
              </p:cNvPr>
              <p:cNvGrpSpPr/>
              <p:nvPr/>
            </p:nvGrpSpPr>
            <p:grpSpPr>
              <a:xfrm>
                <a:off x="-91003" y="2611629"/>
                <a:ext cx="2687084" cy="2790999"/>
                <a:chOff x="-91003" y="2611629"/>
                <a:chExt cx="2687084" cy="2790999"/>
              </a:xfrm>
            </p:grpSpPr>
            <p:sp>
              <p:nvSpPr>
                <p:cNvPr id="3" name="椭圆 2">
                  <a:extLst>
                    <a:ext uri="{FF2B5EF4-FFF2-40B4-BE49-F238E27FC236}">
                      <a16:creationId xmlns:a16="http://schemas.microsoft.com/office/drawing/2014/main" id="{19636790-7723-4C62-91E3-AA5FDE2D7AC5}"/>
                    </a:ext>
                  </a:extLst>
                </p:cNvPr>
                <p:cNvSpPr/>
                <p:nvPr/>
              </p:nvSpPr>
              <p:spPr>
                <a:xfrm>
                  <a:off x="0" y="2882628"/>
                  <a:ext cx="2520000" cy="2520000"/>
                </a:xfrm>
                <a:prstGeom prst="ellipse">
                  <a:avLst/>
                </a:prstGeom>
                <a:solidFill>
                  <a:srgbClr val="3864B2"/>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46B35B7A-D9CF-4957-832C-46B9953A3457}"/>
                    </a:ext>
                  </a:extLst>
                </p:cNvPr>
                <p:cNvSpPr/>
                <p:nvPr/>
              </p:nvSpPr>
              <p:spPr>
                <a:xfrm>
                  <a:off x="400107" y="3278039"/>
                  <a:ext cx="1728000" cy="172917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DA5D0A3-F7BF-412A-9212-B6F8D0E642CE}"/>
                    </a:ext>
                  </a:extLst>
                </p:cNvPr>
                <p:cNvSpPr/>
                <p:nvPr/>
              </p:nvSpPr>
              <p:spPr>
                <a:xfrm>
                  <a:off x="1187958" y="2611629"/>
                  <a:ext cx="120822" cy="8392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3D7C4C1D-827B-40FE-B2E7-BF6C5AAE4D83}"/>
                    </a:ext>
                  </a:extLst>
                </p:cNvPr>
                <p:cNvSpPr/>
                <p:nvPr/>
              </p:nvSpPr>
              <p:spPr>
                <a:xfrm rot="18337120">
                  <a:off x="2116042" y="4225838"/>
                  <a:ext cx="120822" cy="8392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7763F88D-B3CD-461F-A352-40CDFEBC86B1}"/>
                    </a:ext>
                  </a:extLst>
                </p:cNvPr>
                <p:cNvSpPr/>
                <p:nvPr/>
              </p:nvSpPr>
              <p:spPr>
                <a:xfrm rot="3352541">
                  <a:off x="268215" y="4293336"/>
                  <a:ext cx="120822" cy="8392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等腰三角形 9">
                <a:extLst>
                  <a:ext uri="{FF2B5EF4-FFF2-40B4-BE49-F238E27FC236}">
                    <a16:creationId xmlns:a16="http://schemas.microsoft.com/office/drawing/2014/main" id="{C1DA7093-358E-44E0-ADA2-87CC62FDA9AC}"/>
                  </a:ext>
                </a:extLst>
              </p:cNvPr>
              <p:cNvSpPr/>
              <p:nvPr/>
            </p:nvSpPr>
            <p:spPr>
              <a:xfrm flipV="1">
                <a:off x="1104996" y="5519515"/>
                <a:ext cx="286746" cy="247195"/>
              </a:xfrm>
              <a:prstGeom prst="triangle">
                <a:avLst/>
              </a:prstGeom>
              <a:solidFill>
                <a:srgbClr val="1F4E79"/>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a:extLst>
                  <a:ext uri="{FF2B5EF4-FFF2-40B4-BE49-F238E27FC236}">
                    <a16:creationId xmlns:a16="http://schemas.microsoft.com/office/drawing/2014/main" id="{AFE721D3-1A42-417E-8450-A407431DB63D}"/>
                  </a:ext>
                </a:extLst>
              </p:cNvPr>
              <p:cNvSpPr/>
              <p:nvPr/>
            </p:nvSpPr>
            <p:spPr>
              <a:xfrm rot="7463286" flipV="1">
                <a:off x="-177310" y="3303349"/>
                <a:ext cx="286746" cy="247195"/>
              </a:xfrm>
              <a:prstGeom prst="triangle">
                <a:avLst/>
              </a:prstGeom>
              <a:solidFill>
                <a:srgbClr val="1F4E79"/>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a:extLst>
                  <a:ext uri="{FF2B5EF4-FFF2-40B4-BE49-F238E27FC236}">
                    <a16:creationId xmlns:a16="http://schemas.microsoft.com/office/drawing/2014/main" id="{15A41BD3-CB45-485B-8732-946A4B4FD53C}"/>
                  </a:ext>
                </a:extLst>
              </p:cNvPr>
              <p:cNvSpPr/>
              <p:nvPr/>
            </p:nvSpPr>
            <p:spPr>
              <a:xfrm rot="13911185" flipV="1">
                <a:off x="2353325" y="3228021"/>
                <a:ext cx="286746" cy="247195"/>
              </a:xfrm>
              <a:prstGeom prst="triangle">
                <a:avLst/>
              </a:prstGeom>
              <a:solidFill>
                <a:srgbClr val="1F4E79"/>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C07BBB84-7ED3-4519-973D-DF870842A25D}"/>
                </a:ext>
              </a:extLst>
            </p:cNvPr>
            <p:cNvSpPr txBox="1"/>
            <p:nvPr/>
          </p:nvSpPr>
          <p:spPr>
            <a:xfrm>
              <a:off x="3404943" y="2810964"/>
              <a:ext cx="2155100" cy="984845"/>
            </a:xfrm>
            <a:prstGeom prst="rect">
              <a:avLst/>
            </a:prstGeom>
            <a:noFill/>
          </p:spPr>
          <p:txBody>
            <a:bodyPr wrap="square" lIns="91402" tIns="45700" rIns="91402" bIns="45700" rtlCol="0">
              <a:spAutoFit/>
            </a:bodyPr>
            <a:lstStyle/>
            <a:p>
              <a:pPr algn="ctr">
                <a:spcBef>
                  <a:spcPts val="600"/>
                </a:spcBef>
                <a:spcAft>
                  <a:spcPts val="600"/>
                </a:spcAft>
              </a:pPr>
              <a:r>
                <a:rPr lang="zh-CN" altLang="en-US" sz="2400" b="1"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蛋白质组学</a:t>
              </a:r>
              <a:endParaRPr lang="en-US" altLang="zh-CN" sz="2400" b="1"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endParaRPr>
            </a:p>
            <a:p>
              <a:pPr algn="ctr">
                <a:spcBef>
                  <a:spcPts val="600"/>
                </a:spcBef>
                <a:spcAft>
                  <a:spcPts val="600"/>
                </a:spcAft>
              </a:pPr>
              <a:r>
                <a:rPr lang="zh-CN" altLang="en-US" sz="2400" b="1"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研究内容</a:t>
              </a:r>
            </a:p>
          </p:txBody>
        </p:sp>
      </p:grpSp>
      <p:sp>
        <p:nvSpPr>
          <p:cNvPr id="45" name="矩形 44">
            <a:extLst>
              <a:ext uri="{FF2B5EF4-FFF2-40B4-BE49-F238E27FC236}">
                <a16:creationId xmlns:a16="http://schemas.microsoft.com/office/drawing/2014/main" id="{B0E14CDF-FBBC-47B1-8E85-351173108A72}"/>
              </a:ext>
            </a:extLst>
          </p:cNvPr>
          <p:cNvSpPr/>
          <p:nvPr/>
        </p:nvSpPr>
        <p:spPr>
          <a:xfrm>
            <a:off x="8338908" y="3198787"/>
            <a:ext cx="72000" cy="514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BD1BFF72-7656-44AE-A465-BDC6B2748088}"/>
              </a:ext>
            </a:extLst>
          </p:cNvPr>
          <p:cNvGrpSpPr/>
          <p:nvPr/>
        </p:nvGrpSpPr>
        <p:grpSpPr>
          <a:xfrm>
            <a:off x="175319" y="1625276"/>
            <a:ext cx="3034458" cy="1262972"/>
            <a:chOff x="-6293" y="1418877"/>
            <a:chExt cx="3034458" cy="1262972"/>
          </a:xfrm>
        </p:grpSpPr>
        <p:sp>
          <p:nvSpPr>
            <p:cNvPr id="60" name="矩形: 圆角 59">
              <a:extLst>
                <a:ext uri="{FF2B5EF4-FFF2-40B4-BE49-F238E27FC236}">
                  <a16:creationId xmlns:a16="http://schemas.microsoft.com/office/drawing/2014/main" id="{112AB7C9-8BC3-4BD1-B6F8-390C5F48A4B3}"/>
                </a:ext>
              </a:extLst>
            </p:cNvPr>
            <p:cNvSpPr/>
            <p:nvPr/>
          </p:nvSpPr>
          <p:spPr>
            <a:xfrm>
              <a:off x="-6293" y="1418877"/>
              <a:ext cx="3034458" cy="1262972"/>
            </a:xfrm>
            <a:prstGeom prst="roundRect">
              <a:avLst/>
            </a:prstGeom>
            <a:solidFill>
              <a:schemeClr val="bg1">
                <a:lumMod val="9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55369F98-F796-486B-8350-B098C3D2D3E2}"/>
                </a:ext>
              </a:extLst>
            </p:cNvPr>
            <p:cNvSpPr txBox="1"/>
            <p:nvPr/>
          </p:nvSpPr>
          <p:spPr>
            <a:xfrm>
              <a:off x="154861" y="1649422"/>
              <a:ext cx="2813797" cy="803641"/>
            </a:xfrm>
            <a:prstGeom prst="rect">
              <a:avLst/>
            </a:prstGeom>
            <a:noFill/>
          </p:spPr>
          <p:txBody>
            <a:bodyPr wrap="square" lIns="91402" tIns="45700" rIns="91402" bIns="45700" rtlCol="0">
              <a:spAutoFit/>
            </a:bodyPr>
            <a:lstStyle/>
            <a:p>
              <a:pPr>
                <a:lnSpc>
                  <a:spcPts val="2900"/>
                </a:lnSpc>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蛋白质结构及其转录后修饰的微特征鉴定</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 name="组合 12">
            <a:extLst>
              <a:ext uri="{FF2B5EF4-FFF2-40B4-BE49-F238E27FC236}">
                <a16:creationId xmlns:a16="http://schemas.microsoft.com/office/drawing/2014/main" id="{0F7F5528-B8CF-4C61-8608-65E16D98CACB}"/>
              </a:ext>
            </a:extLst>
          </p:cNvPr>
          <p:cNvGrpSpPr/>
          <p:nvPr/>
        </p:nvGrpSpPr>
        <p:grpSpPr>
          <a:xfrm>
            <a:off x="6150125" y="1643489"/>
            <a:ext cx="2273556" cy="1122675"/>
            <a:chOff x="5421472" y="1083274"/>
            <a:chExt cx="2273556" cy="1122675"/>
          </a:xfrm>
        </p:grpSpPr>
        <p:sp>
          <p:nvSpPr>
            <p:cNvPr id="63" name="矩形: 圆角 62">
              <a:extLst>
                <a:ext uri="{FF2B5EF4-FFF2-40B4-BE49-F238E27FC236}">
                  <a16:creationId xmlns:a16="http://schemas.microsoft.com/office/drawing/2014/main" id="{DC86DC8A-0F57-405D-9645-EC4D29E8B68D}"/>
                </a:ext>
              </a:extLst>
            </p:cNvPr>
            <p:cNvSpPr/>
            <p:nvPr/>
          </p:nvSpPr>
          <p:spPr>
            <a:xfrm>
              <a:off x="5421472" y="1083274"/>
              <a:ext cx="2273556" cy="1122675"/>
            </a:xfrm>
            <a:prstGeom prst="roundRect">
              <a:avLst/>
            </a:prstGeom>
            <a:solidFill>
              <a:schemeClr val="bg1">
                <a:lumMod val="9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316FDC9E-DC9D-451A-B763-F3F255D14021}"/>
                </a:ext>
              </a:extLst>
            </p:cNvPr>
            <p:cNvSpPr txBox="1"/>
            <p:nvPr/>
          </p:nvSpPr>
          <p:spPr>
            <a:xfrm>
              <a:off x="5582899" y="1210821"/>
              <a:ext cx="1985519" cy="803641"/>
            </a:xfrm>
            <a:prstGeom prst="rect">
              <a:avLst/>
            </a:prstGeom>
            <a:noFill/>
          </p:spPr>
          <p:txBody>
            <a:bodyPr wrap="square" lIns="91402" tIns="45700" rIns="91402" bIns="45700" rtlCol="0">
              <a:spAutoFit/>
            </a:bodyPr>
            <a:lstStyle/>
            <a:p>
              <a:pPr>
                <a:lnSpc>
                  <a:spcPts val="2900"/>
                </a:lnSpc>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局部蛋白质组或</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ts val="2900"/>
                </a:lnSpc>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比较蛋白质组学</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6" name="组合 15">
            <a:extLst>
              <a:ext uri="{FF2B5EF4-FFF2-40B4-BE49-F238E27FC236}">
                <a16:creationId xmlns:a16="http://schemas.microsoft.com/office/drawing/2014/main" id="{ECA4CDFD-B38F-4E3B-B4F8-9958A762F150}"/>
              </a:ext>
            </a:extLst>
          </p:cNvPr>
          <p:cNvGrpSpPr/>
          <p:nvPr/>
        </p:nvGrpSpPr>
        <p:grpSpPr>
          <a:xfrm>
            <a:off x="3098997" y="5176089"/>
            <a:ext cx="3169006" cy="797198"/>
            <a:chOff x="2564446" y="5005094"/>
            <a:chExt cx="3169006" cy="797198"/>
          </a:xfrm>
        </p:grpSpPr>
        <p:sp>
          <p:nvSpPr>
            <p:cNvPr id="67" name="矩形: 圆角 66">
              <a:extLst>
                <a:ext uri="{FF2B5EF4-FFF2-40B4-BE49-F238E27FC236}">
                  <a16:creationId xmlns:a16="http://schemas.microsoft.com/office/drawing/2014/main" id="{0BC2538A-AE5D-4134-855A-F7E1810D0FBB}"/>
                </a:ext>
              </a:extLst>
            </p:cNvPr>
            <p:cNvSpPr/>
            <p:nvPr/>
          </p:nvSpPr>
          <p:spPr>
            <a:xfrm>
              <a:off x="2564446" y="5005094"/>
              <a:ext cx="3169006" cy="797198"/>
            </a:xfrm>
            <a:prstGeom prst="roundRect">
              <a:avLst/>
            </a:prstGeom>
            <a:solidFill>
              <a:schemeClr val="bg1">
                <a:lumMod val="9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89DF6391-E2D4-49D2-B9BA-654D10DC25A6}"/>
                </a:ext>
              </a:extLst>
            </p:cNvPr>
            <p:cNvSpPr txBox="1"/>
            <p:nvPr/>
          </p:nvSpPr>
          <p:spPr>
            <a:xfrm>
              <a:off x="2786732" y="5153749"/>
              <a:ext cx="2907257" cy="431744"/>
            </a:xfrm>
            <a:prstGeom prst="rect">
              <a:avLst/>
            </a:prstGeom>
            <a:noFill/>
          </p:spPr>
          <p:txBody>
            <a:bodyPr wrap="square" lIns="91402" tIns="45700" rIns="91402" bIns="45700" rtlCol="0">
              <a:spAutoFit/>
            </a:bodyPr>
            <a:lstStyle/>
            <a:p>
              <a:pPr>
                <a:lnSpc>
                  <a:spcPts val="2900"/>
                </a:lnSpc>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蛋白质之间的相互作用</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72" name="组合 71">
            <a:extLst>
              <a:ext uri="{FF2B5EF4-FFF2-40B4-BE49-F238E27FC236}">
                <a16:creationId xmlns:a16="http://schemas.microsoft.com/office/drawing/2014/main" id="{8B0C8A0C-5CA2-4871-B929-F4EB6D1973A1}"/>
              </a:ext>
            </a:extLst>
          </p:cNvPr>
          <p:cNvGrpSpPr/>
          <p:nvPr/>
        </p:nvGrpSpPr>
        <p:grpSpPr>
          <a:xfrm>
            <a:off x="251902" y="157386"/>
            <a:ext cx="887938" cy="585582"/>
            <a:chOff x="562441" y="531294"/>
            <a:chExt cx="2322326" cy="1531540"/>
          </a:xfrm>
        </p:grpSpPr>
        <p:sp>
          <p:nvSpPr>
            <p:cNvPr id="73" name="圆角矩形 65">
              <a:extLst>
                <a:ext uri="{FF2B5EF4-FFF2-40B4-BE49-F238E27FC236}">
                  <a16:creationId xmlns:a16="http://schemas.microsoft.com/office/drawing/2014/main" id="{065CC0A4-3EFA-409A-8CAD-E3D9C3FB625B}"/>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74" name="圆角矩形 66">
              <a:extLst>
                <a:ext uri="{FF2B5EF4-FFF2-40B4-BE49-F238E27FC236}">
                  <a16:creationId xmlns:a16="http://schemas.microsoft.com/office/drawing/2014/main" id="{52FED551-E74B-422C-B295-F781F0DD5E15}"/>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75" name="圆角矩形 67">
              <a:extLst>
                <a:ext uri="{FF2B5EF4-FFF2-40B4-BE49-F238E27FC236}">
                  <a16:creationId xmlns:a16="http://schemas.microsoft.com/office/drawing/2014/main" id="{CE7AA758-D111-43B8-8154-A45DCEEAC42D}"/>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76" name="圆角矩形 68">
              <a:extLst>
                <a:ext uri="{FF2B5EF4-FFF2-40B4-BE49-F238E27FC236}">
                  <a16:creationId xmlns:a16="http://schemas.microsoft.com/office/drawing/2014/main" id="{97FA28B3-ED0C-44ED-BF71-433E34CBFC81}"/>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77" name="圆角矩形 69">
              <a:extLst>
                <a:ext uri="{FF2B5EF4-FFF2-40B4-BE49-F238E27FC236}">
                  <a16:creationId xmlns:a16="http://schemas.microsoft.com/office/drawing/2014/main" id="{EA4C520F-EA1E-4C67-873F-9C05C6689576}"/>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78" name="文本框 4">
              <a:extLst>
                <a:ext uri="{FF2B5EF4-FFF2-40B4-BE49-F238E27FC236}">
                  <a16:creationId xmlns:a16="http://schemas.microsoft.com/office/drawing/2014/main" id="{920B3A19-D97F-46CC-B8E4-A11CE3AC037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01</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sp>
        <p:nvSpPr>
          <p:cNvPr id="42" name="矩形 41">
            <a:extLst>
              <a:ext uri="{FF2B5EF4-FFF2-40B4-BE49-F238E27FC236}">
                <a16:creationId xmlns:a16="http://schemas.microsoft.com/office/drawing/2014/main" id="{922A881C-D915-4401-AC91-9FB22C0F3E7F}"/>
              </a:ext>
            </a:extLst>
          </p:cNvPr>
          <p:cNvSpPr/>
          <p:nvPr/>
        </p:nvSpPr>
        <p:spPr>
          <a:xfrm>
            <a:off x="1350285" y="190285"/>
            <a:ext cx="4633000" cy="1200329"/>
          </a:xfrm>
          <a:prstGeom prst="rect">
            <a:avLst/>
          </a:prstGeom>
        </p:spPr>
        <p:txBody>
          <a:bodyPr wrap="none">
            <a:spAutoFit/>
          </a:bodyPr>
          <a:lstStyle/>
          <a:p>
            <a:pPr defTabSz="913765">
              <a:defRPr/>
            </a:pP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蛋白质组学概述</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rPr>
              <a:t>蛋白质组学 </a:t>
            </a:r>
          </a:p>
          <a:p>
            <a:pPr defTabSz="913765">
              <a:defRPr/>
            </a:pP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 </a:t>
            </a:r>
          </a:p>
          <a:p>
            <a:pPr defTabSz="913765">
              <a:defRPr/>
            </a:pP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spTree>
    <p:extLst>
      <p:ext uri="{BB962C8B-B14F-4D97-AF65-F5344CB8AC3E}">
        <p14:creationId xmlns:p14="http://schemas.microsoft.com/office/powerpoint/2010/main" val="3396355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连接符 26">
            <a:extLst>
              <a:ext uri="{FF2B5EF4-FFF2-40B4-BE49-F238E27FC236}">
                <a16:creationId xmlns:a16="http://schemas.microsoft.com/office/drawing/2014/main" id="{7921E74A-D425-4A8F-8FF9-4C02A42792EB}"/>
              </a:ext>
            </a:extLst>
          </p:cNvPr>
          <p:cNvCxnSpPr>
            <a:cxnSpLocks/>
          </p:cNvCxnSpPr>
          <p:nvPr/>
        </p:nvCxnSpPr>
        <p:spPr>
          <a:xfrm flipV="1">
            <a:off x="4761111" y="1304561"/>
            <a:ext cx="0" cy="1141141"/>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CE402BC-69E6-4B2B-80E0-E1E86C4CED6E}"/>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21B5C8F2-97F8-41EB-BCD1-9AD60D23C7B7}"/>
              </a:ext>
            </a:extLst>
          </p:cNvPr>
          <p:cNvGrpSpPr/>
          <p:nvPr/>
        </p:nvGrpSpPr>
        <p:grpSpPr>
          <a:xfrm>
            <a:off x="2460232" y="2433418"/>
            <a:ext cx="4910671" cy="976227"/>
            <a:chOff x="2461846" y="2452773"/>
            <a:chExt cx="4910671" cy="976227"/>
          </a:xfrm>
        </p:grpSpPr>
        <p:sp>
          <p:nvSpPr>
            <p:cNvPr id="22" name="文本框 21">
              <a:extLst>
                <a:ext uri="{FF2B5EF4-FFF2-40B4-BE49-F238E27FC236}">
                  <a16:creationId xmlns:a16="http://schemas.microsoft.com/office/drawing/2014/main" id="{02ADE0FC-CE31-4DCC-91EC-D73A78B59181}"/>
                </a:ext>
              </a:extLst>
            </p:cNvPr>
            <p:cNvSpPr txBox="1"/>
            <p:nvPr/>
          </p:nvSpPr>
          <p:spPr>
            <a:xfrm>
              <a:off x="2541990" y="2530110"/>
              <a:ext cx="4830527" cy="830956"/>
            </a:xfrm>
            <a:prstGeom prst="rect">
              <a:avLst/>
            </a:prstGeom>
            <a:noFill/>
          </p:spPr>
          <p:txBody>
            <a:bodyPr wrap="square" lIns="91402" tIns="45700" rIns="91402" bIns="45700" rtlCol="0">
              <a:spAutoFit/>
            </a:bodyPr>
            <a:lstStyle/>
            <a:p>
              <a:pPr>
                <a:spcBef>
                  <a:spcPts val="1200"/>
                </a:spcBef>
              </a:pPr>
              <a:r>
                <a:rPr lang="zh-CN" altLang="en-US" b="1" dirty="0">
                  <a:solidFill>
                    <a:srgbClr val="C00000"/>
                  </a:solidFill>
                  <a:latin typeface="Arial" panose="020B0604020202020204" pitchFamily="34" charset="0"/>
                  <a:ea typeface="微软雅黑" panose="020B0503020204020204" pitchFamily="34" charset="-122"/>
                  <a:cs typeface="Arial" panose="020B0604020202020204" pitchFamily="34" charset="0"/>
                </a:rPr>
                <a:t>表达蛋白质组学</a:t>
              </a:r>
              <a:r>
                <a:rPr lang="en-US" altLang="zh-CN" b="1" dirty="0">
                  <a:solidFill>
                    <a:srgbClr val="C00000"/>
                  </a:solidFill>
                  <a:latin typeface="Arial" panose="020B0604020202020204" pitchFamily="34" charset="0"/>
                  <a:ea typeface="微软雅黑" panose="020B0503020204020204" pitchFamily="34" charset="-122"/>
                  <a:cs typeface="Arial" panose="020B0604020202020204" pitchFamily="34" charset="0"/>
                </a:rPr>
                <a:t>(expression proteomics)</a:t>
              </a:r>
            </a:p>
            <a:p>
              <a:pPr>
                <a:spcBef>
                  <a:spcPts val="1200"/>
                </a:spcBef>
              </a:pP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是研究差异样品间蛋白质表达量的变化。</a:t>
              </a:r>
            </a:p>
          </p:txBody>
        </p:sp>
        <p:sp>
          <p:nvSpPr>
            <p:cNvPr id="15" name="矩形: 圆角 14">
              <a:extLst>
                <a:ext uri="{FF2B5EF4-FFF2-40B4-BE49-F238E27FC236}">
                  <a16:creationId xmlns:a16="http://schemas.microsoft.com/office/drawing/2014/main" id="{C3AE47B3-4025-4BA1-9768-A143029EADB2}"/>
                </a:ext>
              </a:extLst>
            </p:cNvPr>
            <p:cNvSpPr/>
            <p:nvPr/>
          </p:nvSpPr>
          <p:spPr>
            <a:xfrm>
              <a:off x="2461846" y="2452773"/>
              <a:ext cx="4551955" cy="976227"/>
            </a:xfrm>
            <a:prstGeom prst="roundRect">
              <a:avLst/>
            </a:prstGeom>
            <a:noFill/>
            <a:ln w="285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C7F3781B-88E3-4695-9334-753CA8D8E86F}"/>
              </a:ext>
            </a:extLst>
          </p:cNvPr>
          <p:cNvGrpSpPr/>
          <p:nvPr/>
        </p:nvGrpSpPr>
        <p:grpSpPr>
          <a:xfrm>
            <a:off x="126613" y="3770097"/>
            <a:ext cx="4335804" cy="2396024"/>
            <a:chOff x="93881" y="4013747"/>
            <a:chExt cx="4335804" cy="2396024"/>
          </a:xfrm>
        </p:grpSpPr>
        <p:sp>
          <p:nvSpPr>
            <p:cNvPr id="30" name="文本框 29">
              <a:extLst>
                <a:ext uri="{FF2B5EF4-FFF2-40B4-BE49-F238E27FC236}">
                  <a16:creationId xmlns:a16="http://schemas.microsoft.com/office/drawing/2014/main" id="{F42188B6-899B-4553-A405-9657573503D2}"/>
                </a:ext>
              </a:extLst>
            </p:cNvPr>
            <p:cNvSpPr txBox="1"/>
            <p:nvPr/>
          </p:nvSpPr>
          <p:spPr>
            <a:xfrm>
              <a:off x="103073" y="4177892"/>
              <a:ext cx="4326612" cy="2089634"/>
            </a:xfrm>
            <a:prstGeom prst="rect">
              <a:avLst/>
            </a:prstGeom>
            <a:noFill/>
          </p:spPr>
          <p:txBody>
            <a:bodyPr wrap="square" lIns="91402" tIns="45700" rIns="91402" bIns="45700" rtlCol="0">
              <a:spAutoFit/>
            </a:bodyPr>
            <a:lstStyle/>
            <a:p>
              <a:r>
                <a:rPr lang="zh-CN" altLang="en-US" b="1" dirty="0">
                  <a:solidFill>
                    <a:srgbClr val="C00000"/>
                  </a:solidFill>
                  <a:latin typeface="Arial" panose="020B0604020202020204" pitchFamily="34" charset="0"/>
                  <a:ea typeface="微软雅黑" panose="020B0503020204020204" pitchFamily="34" charset="-122"/>
                  <a:cs typeface="Arial" panose="020B0604020202020204" pitchFamily="34" charset="0"/>
                </a:rPr>
                <a:t>结构蛋白质组学</a:t>
              </a:r>
              <a:r>
                <a:rPr lang="en-US" altLang="zh-CN" b="1" dirty="0">
                  <a:solidFill>
                    <a:srgbClr val="C00000"/>
                  </a:solidFill>
                  <a:latin typeface="Arial" panose="020B0604020202020204" pitchFamily="34" charset="0"/>
                  <a:ea typeface="微软雅黑" panose="020B0503020204020204" pitchFamily="34" charset="-122"/>
                  <a:cs typeface="Arial" panose="020B0604020202020204" pitchFamily="34" charset="0"/>
                </a:rPr>
                <a:t>(structural proteomics)</a:t>
              </a:r>
            </a:p>
            <a:p>
              <a:pPr>
                <a:lnSpc>
                  <a:spcPct val="150000"/>
                </a:lnSpc>
                <a:spcBef>
                  <a:spcPts val="600"/>
                </a:spcBef>
              </a:pP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又称细胞图谱蛋白质组学，针对某一特定细胞器中全部蛋白质或蛋白质复合体的结构进行分析，确定它们在细胞质中的定位，了解蛋白质之间的相互关系。</a:t>
              </a:r>
            </a:p>
          </p:txBody>
        </p:sp>
        <p:sp>
          <p:nvSpPr>
            <p:cNvPr id="32" name="矩形: 圆角 31">
              <a:extLst>
                <a:ext uri="{FF2B5EF4-FFF2-40B4-BE49-F238E27FC236}">
                  <a16:creationId xmlns:a16="http://schemas.microsoft.com/office/drawing/2014/main" id="{D51326E6-2728-4C4E-BEB3-F02306DFC8B9}"/>
                </a:ext>
              </a:extLst>
            </p:cNvPr>
            <p:cNvSpPr/>
            <p:nvPr/>
          </p:nvSpPr>
          <p:spPr>
            <a:xfrm>
              <a:off x="93881" y="4013747"/>
              <a:ext cx="4326615" cy="2396024"/>
            </a:xfrm>
            <a:prstGeom prst="roundRect">
              <a:avLst/>
            </a:prstGeom>
            <a:noFill/>
            <a:ln w="285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a:extLst>
              <a:ext uri="{FF2B5EF4-FFF2-40B4-BE49-F238E27FC236}">
                <a16:creationId xmlns:a16="http://schemas.microsoft.com/office/drawing/2014/main" id="{56A7B297-5F72-4EC1-91AA-CE8D9D1A5C65}"/>
              </a:ext>
            </a:extLst>
          </p:cNvPr>
          <p:cNvGrpSpPr/>
          <p:nvPr/>
        </p:nvGrpSpPr>
        <p:grpSpPr>
          <a:xfrm>
            <a:off x="251902" y="157386"/>
            <a:ext cx="887938" cy="585582"/>
            <a:chOff x="562441" y="531294"/>
            <a:chExt cx="2322326" cy="1531540"/>
          </a:xfrm>
        </p:grpSpPr>
        <p:sp>
          <p:nvSpPr>
            <p:cNvPr id="35" name="圆角矩形 65">
              <a:extLst>
                <a:ext uri="{FF2B5EF4-FFF2-40B4-BE49-F238E27FC236}">
                  <a16:creationId xmlns:a16="http://schemas.microsoft.com/office/drawing/2014/main" id="{9AA90412-D687-4E73-88D8-766065F2317A}"/>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6" name="圆角矩形 66">
              <a:extLst>
                <a:ext uri="{FF2B5EF4-FFF2-40B4-BE49-F238E27FC236}">
                  <a16:creationId xmlns:a16="http://schemas.microsoft.com/office/drawing/2014/main" id="{4AAF4CFD-44A3-411F-9D55-8953C6D1EA3A}"/>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37" name="圆角矩形 67">
              <a:extLst>
                <a:ext uri="{FF2B5EF4-FFF2-40B4-BE49-F238E27FC236}">
                  <a16:creationId xmlns:a16="http://schemas.microsoft.com/office/drawing/2014/main" id="{0A44B1B4-D6FD-47C0-BD97-4AD502C377D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8" name="圆角矩形 68">
              <a:extLst>
                <a:ext uri="{FF2B5EF4-FFF2-40B4-BE49-F238E27FC236}">
                  <a16:creationId xmlns:a16="http://schemas.microsoft.com/office/drawing/2014/main" id="{18C46F3A-4763-4006-BF81-274D487DEE51}"/>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9" name="圆角矩形 69">
              <a:extLst>
                <a:ext uri="{FF2B5EF4-FFF2-40B4-BE49-F238E27FC236}">
                  <a16:creationId xmlns:a16="http://schemas.microsoft.com/office/drawing/2014/main" id="{C30212AF-BC05-4253-A2C5-B9DF8DD07189}"/>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40" name="文本框 4">
              <a:extLst>
                <a:ext uri="{FF2B5EF4-FFF2-40B4-BE49-F238E27FC236}">
                  <a16:creationId xmlns:a16="http://schemas.microsoft.com/office/drawing/2014/main" id="{EF248EF6-675F-49B2-BCA7-D13705443949}"/>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01</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sp>
        <p:nvSpPr>
          <p:cNvPr id="29" name="矩形 28">
            <a:extLst>
              <a:ext uri="{FF2B5EF4-FFF2-40B4-BE49-F238E27FC236}">
                <a16:creationId xmlns:a16="http://schemas.microsoft.com/office/drawing/2014/main" id="{C1A9B7C8-42CD-46EF-8B69-335405452265}"/>
              </a:ext>
            </a:extLst>
          </p:cNvPr>
          <p:cNvSpPr/>
          <p:nvPr/>
        </p:nvSpPr>
        <p:spPr>
          <a:xfrm>
            <a:off x="1350285" y="190285"/>
            <a:ext cx="5464958" cy="1200329"/>
          </a:xfrm>
          <a:prstGeom prst="rect">
            <a:avLst/>
          </a:prstGeom>
        </p:spPr>
        <p:txBody>
          <a:bodyPr wrap="none">
            <a:spAutoFit/>
          </a:bodyPr>
          <a:lstStyle/>
          <a:p>
            <a:pPr defTabSz="913765">
              <a:defRPr/>
            </a:pP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蛋白质组学概述</a:t>
            </a:r>
            <a:r>
              <a:rPr lang="en-US" altLang="zh-CN"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rPr>
              <a:t>蛋白质组学的分类</a:t>
            </a:r>
          </a:p>
          <a:p>
            <a:pPr defTabSz="913765">
              <a:defRPr/>
            </a:pPr>
            <a:r>
              <a:rPr lang="zh-CN" altLang="en-US" sz="2400" b="1" kern="0" dirty="0">
                <a:solidFill>
                  <a:schemeClr val="accent1">
                    <a:lumMod val="75000"/>
                  </a:schemeClr>
                </a:solidFill>
                <a:latin typeface="方正黑体简体" panose="02010601030101010101" pitchFamily="2" charset="-122"/>
                <a:ea typeface="方正黑体简体" panose="02010601030101010101" pitchFamily="2" charset="-122"/>
                <a:cs typeface="+mn-ea"/>
                <a:sym typeface="+mn-lt"/>
              </a:rPr>
              <a:t> </a:t>
            </a:r>
          </a:p>
          <a:p>
            <a:pPr defTabSz="913765">
              <a:defRPr/>
            </a:pP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21" name="组合 20">
            <a:extLst>
              <a:ext uri="{FF2B5EF4-FFF2-40B4-BE49-F238E27FC236}">
                <a16:creationId xmlns:a16="http://schemas.microsoft.com/office/drawing/2014/main" id="{AF4793B7-3F79-40DB-9CCB-FF3C05A4695E}"/>
              </a:ext>
            </a:extLst>
          </p:cNvPr>
          <p:cNvGrpSpPr/>
          <p:nvPr/>
        </p:nvGrpSpPr>
        <p:grpSpPr>
          <a:xfrm>
            <a:off x="5968671" y="1607458"/>
            <a:ext cx="1693144" cy="2162638"/>
            <a:chOff x="5968671" y="1607458"/>
            <a:chExt cx="1693144" cy="2155310"/>
          </a:xfrm>
        </p:grpSpPr>
        <p:cxnSp>
          <p:nvCxnSpPr>
            <p:cNvPr id="41" name="直接连接符 40">
              <a:extLst>
                <a:ext uri="{FF2B5EF4-FFF2-40B4-BE49-F238E27FC236}">
                  <a16:creationId xmlns:a16="http://schemas.microsoft.com/office/drawing/2014/main" id="{C05AF06E-CBF2-499D-87B9-070F72BEB243}"/>
                </a:ext>
              </a:extLst>
            </p:cNvPr>
            <p:cNvCxnSpPr>
              <a:cxnSpLocks/>
            </p:cNvCxnSpPr>
            <p:nvPr/>
          </p:nvCxnSpPr>
          <p:spPr>
            <a:xfrm flipH="1">
              <a:off x="5968671" y="1607458"/>
              <a:ext cx="1693144" cy="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3621E6D4-3F3F-486C-944D-61676D8AAAF0}"/>
                </a:ext>
              </a:extLst>
            </p:cNvPr>
            <p:cNvCxnSpPr>
              <a:cxnSpLocks/>
            </p:cNvCxnSpPr>
            <p:nvPr/>
          </p:nvCxnSpPr>
          <p:spPr>
            <a:xfrm flipV="1">
              <a:off x="7661815" y="1607458"/>
              <a:ext cx="0" cy="215531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43" name="文本框 42">
            <a:extLst>
              <a:ext uri="{FF2B5EF4-FFF2-40B4-BE49-F238E27FC236}">
                <a16:creationId xmlns:a16="http://schemas.microsoft.com/office/drawing/2014/main" id="{F9EF205C-0C38-4493-9CCD-C1900791E9A0}"/>
              </a:ext>
            </a:extLst>
          </p:cNvPr>
          <p:cNvSpPr txBox="1"/>
          <p:nvPr/>
        </p:nvSpPr>
        <p:spPr>
          <a:xfrm>
            <a:off x="4634499" y="3934242"/>
            <a:ext cx="4317424" cy="2505133"/>
          </a:xfrm>
          <a:prstGeom prst="rect">
            <a:avLst/>
          </a:prstGeom>
          <a:noFill/>
        </p:spPr>
        <p:txBody>
          <a:bodyPr wrap="square" lIns="91402" tIns="45700" rIns="91402" bIns="45700" rtlCol="0">
            <a:spAutoFit/>
          </a:bodyPr>
          <a:lstStyle/>
          <a:p>
            <a:r>
              <a:rPr lang="zh-CN" altLang="en-US" b="1" dirty="0">
                <a:solidFill>
                  <a:srgbClr val="C00000"/>
                </a:solidFill>
                <a:latin typeface="Arial" panose="020B0604020202020204" pitchFamily="34" charset="0"/>
                <a:ea typeface="微软雅黑" panose="020B0503020204020204" pitchFamily="34" charset="-122"/>
                <a:cs typeface="Arial" panose="020B0604020202020204" pitchFamily="34" charset="0"/>
              </a:rPr>
              <a:t>功能蛋白质组学</a:t>
            </a:r>
            <a:r>
              <a:rPr lang="en-US" altLang="zh-CN" b="1" dirty="0">
                <a:solidFill>
                  <a:srgbClr val="C00000"/>
                </a:solidFill>
                <a:latin typeface="Arial" panose="020B0604020202020204" pitchFamily="34" charset="0"/>
                <a:ea typeface="微软雅黑" panose="020B0503020204020204" pitchFamily="34" charset="-122"/>
                <a:cs typeface="Arial" panose="020B0604020202020204" pitchFamily="34" charset="0"/>
              </a:rPr>
              <a:t>(functional proteomics)</a:t>
            </a:r>
          </a:p>
          <a:p>
            <a:pPr>
              <a:lnSpc>
                <a:spcPct val="150000"/>
              </a:lnSpc>
              <a:spcBef>
                <a:spcPts val="600"/>
              </a:spcBef>
            </a:pP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是指对蛋白质间、蛋白质与</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DNA/RNA</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间的相互作用及蛋白质翻译后修饰的研究。以细胞内与某个功能有关或某种条件下的一群蛋白质为主要研究内容， 由此建立细胞内外信号传递的复杂网络。</a:t>
            </a:r>
            <a:endParaRPr lang="zh-CN" altLang="en-US"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6" name="矩形: 圆角 45">
            <a:extLst>
              <a:ext uri="{FF2B5EF4-FFF2-40B4-BE49-F238E27FC236}">
                <a16:creationId xmlns:a16="http://schemas.microsoft.com/office/drawing/2014/main" id="{9075AA16-737F-40DA-9C6F-DB694A854945}"/>
              </a:ext>
            </a:extLst>
          </p:cNvPr>
          <p:cNvSpPr/>
          <p:nvPr/>
        </p:nvSpPr>
        <p:spPr>
          <a:xfrm>
            <a:off x="4561902" y="3770098"/>
            <a:ext cx="4460362" cy="2771380"/>
          </a:xfrm>
          <a:prstGeom prst="roundRect">
            <a:avLst/>
          </a:prstGeom>
          <a:noFill/>
          <a:ln w="285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1967694E-17FB-46BD-A435-1727FD477602}"/>
              </a:ext>
            </a:extLst>
          </p:cNvPr>
          <p:cNvGrpSpPr/>
          <p:nvPr/>
        </p:nvGrpSpPr>
        <p:grpSpPr>
          <a:xfrm flipH="1">
            <a:off x="1687707" y="1607459"/>
            <a:ext cx="1693144" cy="2162637"/>
            <a:chOff x="6121071" y="1661382"/>
            <a:chExt cx="1693144" cy="2688632"/>
          </a:xfrm>
        </p:grpSpPr>
        <p:cxnSp>
          <p:nvCxnSpPr>
            <p:cNvPr id="47" name="直接连接符 46">
              <a:extLst>
                <a:ext uri="{FF2B5EF4-FFF2-40B4-BE49-F238E27FC236}">
                  <a16:creationId xmlns:a16="http://schemas.microsoft.com/office/drawing/2014/main" id="{6A2DCEBE-04B1-4800-BE09-5DE84A8F2F5D}"/>
                </a:ext>
              </a:extLst>
            </p:cNvPr>
            <p:cNvCxnSpPr>
              <a:cxnSpLocks/>
            </p:cNvCxnSpPr>
            <p:nvPr/>
          </p:nvCxnSpPr>
          <p:spPr>
            <a:xfrm flipH="1">
              <a:off x="6121071" y="1661382"/>
              <a:ext cx="1693144" cy="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E033B3A9-B84C-455A-9176-FD05229E5E3B}"/>
                </a:ext>
              </a:extLst>
            </p:cNvPr>
            <p:cNvCxnSpPr>
              <a:cxnSpLocks/>
            </p:cNvCxnSpPr>
            <p:nvPr/>
          </p:nvCxnSpPr>
          <p:spPr>
            <a:xfrm flipV="1">
              <a:off x="7814215" y="1661382"/>
              <a:ext cx="0" cy="2688632"/>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C821084C-9AA1-4FDA-B509-13960D5125DC}"/>
              </a:ext>
            </a:extLst>
          </p:cNvPr>
          <p:cNvGrpSpPr/>
          <p:nvPr/>
        </p:nvGrpSpPr>
        <p:grpSpPr>
          <a:xfrm>
            <a:off x="3420255" y="1031306"/>
            <a:ext cx="2667073" cy="989468"/>
            <a:chOff x="3184758" y="3146315"/>
            <a:chExt cx="3566981" cy="1161081"/>
          </a:xfrm>
        </p:grpSpPr>
        <p:grpSp>
          <p:nvGrpSpPr>
            <p:cNvPr id="23" name="组合 22">
              <a:extLst>
                <a:ext uri="{FF2B5EF4-FFF2-40B4-BE49-F238E27FC236}">
                  <a16:creationId xmlns:a16="http://schemas.microsoft.com/office/drawing/2014/main" id="{3B322AB5-A5DE-4B6C-AA44-D6D671CB806D}"/>
                </a:ext>
              </a:extLst>
            </p:cNvPr>
            <p:cNvGrpSpPr/>
            <p:nvPr/>
          </p:nvGrpSpPr>
          <p:grpSpPr>
            <a:xfrm rot="16200000">
              <a:off x="4387708" y="1943365"/>
              <a:ext cx="1161081" cy="3566981"/>
              <a:chOff x="4013612" y="985436"/>
              <a:chExt cx="1443428" cy="3314468"/>
            </a:xfrm>
          </p:grpSpPr>
          <p:sp>
            <p:nvSpPr>
              <p:cNvPr id="24" name="圆角矩形 104">
                <a:extLst>
                  <a:ext uri="{FF2B5EF4-FFF2-40B4-BE49-F238E27FC236}">
                    <a16:creationId xmlns:a16="http://schemas.microsoft.com/office/drawing/2014/main" id="{0C95A964-B53D-41D9-A049-249E088D51ED}"/>
                  </a:ext>
                </a:extLst>
              </p:cNvPr>
              <p:cNvSpPr/>
              <p:nvPr/>
            </p:nvSpPr>
            <p:spPr>
              <a:xfrm rot="5400000">
                <a:off x="3078092" y="1920956"/>
                <a:ext cx="3314468" cy="1443428"/>
              </a:xfrm>
              <a:prstGeom prst="roundRect">
                <a:avLst>
                  <a:gd name="adj" fmla="val 50000"/>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75000"/>
                    </a:schemeClr>
                  </a:solidFill>
                  <a:latin typeface="思源黑体 CN Medium" panose="020B0600000000000000" charset="-122"/>
                  <a:ea typeface="思源黑体 CN Medium" panose="020B0600000000000000" charset="-122"/>
                </a:endParaRPr>
              </a:p>
            </p:txBody>
          </p:sp>
          <p:sp>
            <p:nvSpPr>
              <p:cNvPr id="25" name="圆角矩形 105">
                <a:extLst>
                  <a:ext uri="{FF2B5EF4-FFF2-40B4-BE49-F238E27FC236}">
                    <a16:creationId xmlns:a16="http://schemas.microsoft.com/office/drawing/2014/main" id="{3502115C-C4C2-41F4-A18F-C8375EAD5FE2}"/>
                  </a:ext>
                </a:extLst>
              </p:cNvPr>
              <p:cNvSpPr/>
              <p:nvPr/>
            </p:nvSpPr>
            <p:spPr>
              <a:xfrm rot="5400000">
                <a:off x="3109761" y="1976006"/>
                <a:ext cx="3251129" cy="1352701"/>
              </a:xfrm>
              <a:prstGeom prst="roundRect">
                <a:avLst>
                  <a:gd name="adj" fmla="val 50000"/>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75000"/>
                    </a:schemeClr>
                  </a:solidFill>
                  <a:latin typeface="思源黑体 CN Medium" panose="020B0600000000000000" charset="-122"/>
                  <a:ea typeface="思源黑体 CN Medium" panose="020B0600000000000000" charset="-122"/>
                </a:endParaRPr>
              </a:p>
            </p:txBody>
          </p:sp>
        </p:grpSp>
        <p:sp>
          <p:nvSpPr>
            <p:cNvPr id="26" name="文本框 25">
              <a:extLst>
                <a:ext uri="{FF2B5EF4-FFF2-40B4-BE49-F238E27FC236}">
                  <a16:creationId xmlns:a16="http://schemas.microsoft.com/office/drawing/2014/main" id="{9D149780-F2C0-4143-A306-616B102A839D}"/>
                </a:ext>
              </a:extLst>
            </p:cNvPr>
            <p:cNvSpPr txBox="1"/>
            <p:nvPr/>
          </p:nvSpPr>
          <p:spPr>
            <a:xfrm>
              <a:off x="3645052" y="3256658"/>
              <a:ext cx="2792858" cy="661807"/>
            </a:xfrm>
            <a:prstGeom prst="rect">
              <a:avLst/>
            </a:prstGeom>
            <a:noFill/>
          </p:spPr>
          <p:txBody>
            <a:bodyPr wrap="square" lIns="91402" tIns="45700" rIns="91402" bIns="45700" rtlCol="0">
              <a:spAutoFit/>
            </a:bodyPr>
            <a:lstStyle/>
            <a:p>
              <a:pPr>
                <a:lnSpc>
                  <a:spcPct val="150000"/>
                </a:lnSpc>
              </a:pPr>
              <a:r>
                <a:rPr lang="zh-CN" altLang="en-US" sz="2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蛋白质组学</a:t>
              </a:r>
            </a:p>
          </p:txBody>
        </p:sp>
      </p:grpSp>
    </p:spTree>
    <p:extLst>
      <p:ext uri="{BB962C8B-B14F-4D97-AF65-F5344CB8AC3E}">
        <p14:creationId xmlns:p14="http://schemas.microsoft.com/office/powerpoint/2010/main" val="3614321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FCE402BC-69E6-4B2B-80E0-E1E86C4CED6E}"/>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7E8B859C-73FB-41BA-A1E0-B9D4897152AD}"/>
              </a:ext>
            </a:extLst>
          </p:cNvPr>
          <p:cNvSpPr/>
          <p:nvPr/>
        </p:nvSpPr>
        <p:spPr>
          <a:xfrm>
            <a:off x="1350285" y="190285"/>
            <a:ext cx="6388287"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蛋白质组学概述</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rPr>
              <a:t>蛋白质组与转录组的关系</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34" name="组合 33">
            <a:extLst>
              <a:ext uri="{FF2B5EF4-FFF2-40B4-BE49-F238E27FC236}">
                <a16:creationId xmlns:a16="http://schemas.microsoft.com/office/drawing/2014/main" id="{56A7B297-5F72-4EC1-91AA-CE8D9D1A5C65}"/>
              </a:ext>
            </a:extLst>
          </p:cNvPr>
          <p:cNvGrpSpPr/>
          <p:nvPr/>
        </p:nvGrpSpPr>
        <p:grpSpPr>
          <a:xfrm>
            <a:off x="251902" y="157386"/>
            <a:ext cx="887938" cy="585582"/>
            <a:chOff x="562441" y="531294"/>
            <a:chExt cx="2322326" cy="1531540"/>
          </a:xfrm>
        </p:grpSpPr>
        <p:sp>
          <p:nvSpPr>
            <p:cNvPr id="35" name="圆角矩形 65">
              <a:extLst>
                <a:ext uri="{FF2B5EF4-FFF2-40B4-BE49-F238E27FC236}">
                  <a16:creationId xmlns:a16="http://schemas.microsoft.com/office/drawing/2014/main" id="{9AA90412-D687-4E73-88D8-766065F2317A}"/>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6" name="圆角矩形 66">
              <a:extLst>
                <a:ext uri="{FF2B5EF4-FFF2-40B4-BE49-F238E27FC236}">
                  <a16:creationId xmlns:a16="http://schemas.microsoft.com/office/drawing/2014/main" id="{4AAF4CFD-44A3-411F-9D55-8953C6D1EA3A}"/>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37" name="圆角矩形 67">
              <a:extLst>
                <a:ext uri="{FF2B5EF4-FFF2-40B4-BE49-F238E27FC236}">
                  <a16:creationId xmlns:a16="http://schemas.microsoft.com/office/drawing/2014/main" id="{0A44B1B4-D6FD-47C0-BD97-4AD502C377D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8" name="圆角矩形 68">
              <a:extLst>
                <a:ext uri="{FF2B5EF4-FFF2-40B4-BE49-F238E27FC236}">
                  <a16:creationId xmlns:a16="http://schemas.microsoft.com/office/drawing/2014/main" id="{18C46F3A-4763-4006-BF81-274D487DEE51}"/>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9" name="圆角矩形 69">
              <a:extLst>
                <a:ext uri="{FF2B5EF4-FFF2-40B4-BE49-F238E27FC236}">
                  <a16:creationId xmlns:a16="http://schemas.microsoft.com/office/drawing/2014/main" id="{C30212AF-BC05-4253-A2C5-B9DF8DD07189}"/>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40" name="文本框 4">
              <a:extLst>
                <a:ext uri="{FF2B5EF4-FFF2-40B4-BE49-F238E27FC236}">
                  <a16:creationId xmlns:a16="http://schemas.microsoft.com/office/drawing/2014/main" id="{EF248EF6-675F-49B2-BCA7-D13705443949}"/>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01</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nvGrpSpPr>
          <p:cNvPr id="45" name="组合 44">
            <a:extLst>
              <a:ext uri="{FF2B5EF4-FFF2-40B4-BE49-F238E27FC236}">
                <a16:creationId xmlns:a16="http://schemas.microsoft.com/office/drawing/2014/main" id="{5EA59666-08D9-4EF7-AD1E-BB4E72050C07}"/>
              </a:ext>
            </a:extLst>
          </p:cNvPr>
          <p:cNvGrpSpPr/>
          <p:nvPr/>
        </p:nvGrpSpPr>
        <p:grpSpPr>
          <a:xfrm>
            <a:off x="574028" y="1804726"/>
            <a:ext cx="8106146" cy="3442521"/>
            <a:chOff x="4304043" y="1286668"/>
            <a:chExt cx="3837944" cy="2757793"/>
          </a:xfrm>
          <a:effectLst>
            <a:outerShdw blurRad="381000" dist="254000" dir="8100000" algn="tr" rotWithShape="0">
              <a:prstClr val="black">
                <a:alpha val="20000"/>
              </a:prstClr>
            </a:outerShdw>
          </a:effectLst>
        </p:grpSpPr>
        <p:sp>
          <p:nvSpPr>
            <p:cNvPr id="46" name="圆角矩形 56">
              <a:extLst>
                <a:ext uri="{FF2B5EF4-FFF2-40B4-BE49-F238E27FC236}">
                  <a16:creationId xmlns:a16="http://schemas.microsoft.com/office/drawing/2014/main" id="{4E9C4BDE-76E3-4203-87B6-CDCD98F4B3D5}"/>
                </a:ext>
              </a:extLst>
            </p:cNvPr>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charset="-122"/>
                <a:ea typeface="思源黑体 CN Medium" panose="020B0600000000000000" charset="-122"/>
              </a:endParaRPr>
            </a:p>
          </p:txBody>
        </p:sp>
        <p:sp>
          <p:nvSpPr>
            <p:cNvPr id="47" name="圆角矩形 57">
              <a:extLst>
                <a:ext uri="{FF2B5EF4-FFF2-40B4-BE49-F238E27FC236}">
                  <a16:creationId xmlns:a16="http://schemas.microsoft.com/office/drawing/2014/main" id="{19699E80-F740-4D2E-A7D7-A4B4708728E6}"/>
                </a:ext>
              </a:extLst>
            </p:cNvPr>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charset="-122"/>
                <a:ea typeface="思源黑体 CN Medium" panose="020B0600000000000000" charset="-122"/>
              </a:endParaRPr>
            </a:p>
          </p:txBody>
        </p:sp>
      </p:grpSp>
      <p:sp>
        <p:nvSpPr>
          <p:cNvPr id="48" name="文本框 47">
            <a:extLst>
              <a:ext uri="{FF2B5EF4-FFF2-40B4-BE49-F238E27FC236}">
                <a16:creationId xmlns:a16="http://schemas.microsoft.com/office/drawing/2014/main" id="{AF9BB549-628B-4FFA-AE41-904E6B5957EB}"/>
              </a:ext>
            </a:extLst>
          </p:cNvPr>
          <p:cNvSpPr txBox="1"/>
          <p:nvPr/>
        </p:nvSpPr>
        <p:spPr>
          <a:xfrm>
            <a:off x="934330" y="2030817"/>
            <a:ext cx="7796413" cy="2796366"/>
          </a:xfrm>
          <a:prstGeom prst="rect">
            <a:avLst/>
          </a:prstGeom>
          <a:noFill/>
        </p:spPr>
        <p:txBody>
          <a:bodyPr wrap="square" lIns="91402" tIns="45700" rIns="91402" bIns="45700" rtlCol="0">
            <a:spAutoFit/>
          </a:bodyPr>
          <a:lstStyle/>
          <a:p>
            <a:pPr>
              <a:lnSpc>
                <a:spcPct val="150000"/>
              </a:lnSpc>
            </a:pPr>
            <a:r>
              <a:rPr lang="zh-CN" altLang="en-US" sz="2400" b="1" dirty="0">
                <a:solidFill>
                  <a:srgbClr val="2867A0"/>
                </a:solidFill>
                <a:latin typeface="Arial" panose="020B0604020202020204" pitchFamily="34" charset="0"/>
                <a:ea typeface="微软雅黑" panose="020B0503020204020204" pitchFamily="34" charset="-122"/>
                <a:cs typeface="Arial" panose="020B0604020202020204" pitchFamily="34" charset="0"/>
              </a:rPr>
              <a:t>转录组研究的是</a:t>
            </a:r>
            <a:r>
              <a:rPr lang="en-US" altLang="zh-CN" sz="2400" b="1" dirty="0">
                <a:solidFill>
                  <a:srgbClr val="2867A0"/>
                </a:solidFill>
                <a:latin typeface="Arial" panose="020B0604020202020204" pitchFamily="34" charset="0"/>
                <a:ea typeface="微软雅黑" panose="020B0503020204020204" pitchFamily="34" charset="-122"/>
                <a:cs typeface="Arial" panose="020B0604020202020204" pitchFamily="34" charset="0"/>
              </a:rPr>
              <a:t>mRNA</a:t>
            </a:r>
            <a:r>
              <a:rPr lang="zh-CN" altLang="en-US" sz="2400" b="1" dirty="0">
                <a:solidFill>
                  <a:srgbClr val="2867A0"/>
                </a:solidFill>
                <a:latin typeface="Arial" panose="020B0604020202020204" pitchFamily="34" charset="0"/>
                <a:ea typeface="微软雅黑" panose="020B0503020204020204" pitchFamily="34" charset="-122"/>
                <a:cs typeface="Arial" panose="020B0604020202020204" pitchFamily="34" charset="0"/>
              </a:rPr>
              <a:t>总和，</a:t>
            </a:r>
            <a:endParaRPr lang="en-US" altLang="zh-CN" sz="2400" b="1" dirty="0">
              <a:solidFill>
                <a:srgbClr val="2867A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pPr>
            <a:r>
              <a:rPr lang="zh-CN" altLang="en-US" sz="2400" b="1" dirty="0">
                <a:solidFill>
                  <a:srgbClr val="2867A0"/>
                </a:solidFill>
                <a:latin typeface="Arial" panose="020B0604020202020204" pitchFamily="34" charset="0"/>
                <a:ea typeface="微软雅黑" panose="020B0503020204020204" pitchFamily="34" charset="-122"/>
                <a:cs typeface="Arial" panose="020B0604020202020204" pitchFamily="34" charset="0"/>
              </a:rPr>
              <a:t>蛋白质组研究的是特定时间和空间组织、细胞或机体的所有蛋白质，</a:t>
            </a:r>
            <a:endParaRPr lang="en-US" altLang="zh-CN" sz="2400" b="1" dirty="0">
              <a:solidFill>
                <a:srgbClr val="2867A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pPr>
            <a:r>
              <a:rPr lang="zh-CN" altLang="en-US" sz="2400" b="1" dirty="0">
                <a:solidFill>
                  <a:srgbClr val="2867A0"/>
                </a:solidFill>
                <a:latin typeface="Arial" panose="020B0604020202020204" pitchFamily="34" charset="0"/>
                <a:ea typeface="微软雅黑" panose="020B0503020204020204" pitchFamily="34" charset="-122"/>
                <a:cs typeface="Arial" panose="020B0604020202020204" pitchFamily="34" charset="0"/>
              </a:rPr>
              <a:t>前者指导后者，但并不绝对，因为翻译有调控和后续修饰、跨膜转动作用。</a:t>
            </a:r>
          </a:p>
        </p:txBody>
      </p:sp>
    </p:spTree>
    <p:extLst>
      <p:ext uri="{BB962C8B-B14F-4D97-AF65-F5344CB8AC3E}">
        <p14:creationId xmlns:p14="http://schemas.microsoft.com/office/powerpoint/2010/main" val="2161825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FCE402BC-69E6-4B2B-80E0-E1E86C4CED6E}"/>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7E8B859C-73FB-41BA-A1E0-B9D4897152AD}"/>
              </a:ext>
            </a:extLst>
          </p:cNvPr>
          <p:cNvSpPr/>
          <p:nvPr/>
        </p:nvSpPr>
        <p:spPr>
          <a:xfrm>
            <a:off x="1350285" y="190285"/>
            <a:ext cx="6696064"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蛋白质组学概述</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rPr>
              <a:t>蛋白质组学的主要研究技术</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34" name="组合 33">
            <a:extLst>
              <a:ext uri="{FF2B5EF4-FFF2-40B4-BE49-F238E27FC236}">
                <a16:creationId xmlns:a16="http://schemas.microsoft.com/office/drawing/2014/main" id="{56A7B297-5F72-4EC1-91AA-CE8D9D1A5C65}"/>
              </a:ext>
            </a:extLst>
          </p:cNvPr>
          <p:cNvGrpSpPr/>
          <p:nvPr/>
        </p:nvGrpSpPr>
        <p:grpSpPr>
          <a:xfrm>
            <a:off x="251902" y="157386"/>
            <a:ext cx="887938" cy="585582"/>
            <a:chOff x="562441" y="531294"/>
            <a:chExt cx="2322326" cy="1531540"/>
          </a:xfrm>
        </p:grpSpPr>
        <p:sp>
          <p:nvSpPr>
            <p:cNvPr id="35" name="圆角矩形 65">
              <a:extLst>
                <a:ext uri="{FF2B5EF4-FFF2-40B4-BE49-F238E27FC236}">
                  <a16:creationId xmlns:a16="http://schemas.microsoft.com/office/drawing/2014/main" id="{9AA90412-D687-4E73-88D8-766065F2317A}"/>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6" name="圆角矩形 66">
              <a:extLst>
                <a:ext uri="{FF2B5EF4-FFF2-40B4-BE49-F238E27FC236}">
                  <a16:creationId xmlns:a16="http://schemas.microsoft.com/office/drawing/2014/main" id="{4AAF4CFD-44A3-411F-9D55-8953C6D1EA3A}"/>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37" name="圆角矩形 67">
              <a:extLst>
                <a:ext uri="{FF2B5EF4-FFF2-40B4-BE49-F238E27FC236}">
                  <a16:creationId xmlns:a16="http://schemas.microsoft.com/office/drawing/2014/main" id="{0A44B1B4-D6FD-47C0-BD97-4AD502C377D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8" name="圆角矩形 68">
              <a:extLst>
                <a:ext uri="{FF2B5EF4-FFF2-40B4-BE49-F238E27FC236}">
                  <a16:creationId xmlns:a16="http://schemas.microsoft.com/office/drawing/2014/main" id="{18C46F3A-4763-4006-BF81-274D487DEE51}"/>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9" name="圆角矩形 69">
              <a:extLst>
                <a:ext uri="{FF2B5EF4-FFF2-40B4-BE49-F238E27FC236}">
                  <a16:creationId xmlns:a16="http://schemas.microsoft.com/office/drawing/2014/main" id="{C30212AF-BC05-4253-A2C5-B9DF8DD07189}"/>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40" name="文本框 4">
              <a:extLst>
                <a:ext uri="{FF2B5EF4-FFF2-40B4-BE49-F238E27FC236}">
                  <a16:creationId xmlns:a16="http://schemas.microsoft.com/office/drawing/2014/main" id="{EF248EF6-675F-49B2-BCA7-D13705443949}"/>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01</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nvGrpSpPr>
          <p:cNvPr id="45" name="组合 44">
            <a:extLst>
              <a:ext uri="{FF2B5EF4-FFF2-40B4-BE49-F238E27FC236}">
                <a16:creationId xmlns:a16="http://schemas.microsoft.com/office/drawing/2014/main" id="{5EA59666-08D9-4EF7-AD1E-BB4E72050C07}"/>
              </a:ext>
            </a:extLst>
          </p:cNvPr>
          <p:cNvGrpSpPr/>
          <p:nvPr/>
        </p:nvGrpSpPr>
        <p:grpSpPr>
          <a:xfrm>
            <a:off x="352992" y="1523372"/>
            <a:ext cx="8569972" cy="4131839"/>
            <a:chOff x="4304043" y="1286668"/>
            <a:chExt cx="3837944" cy="2757793"/>
          </a:xfrm>
          <a:effectLst>
            <a:outerShdw blurRad="381000" dist="254000" dir="8100000" algn="tr" rotWithShape="0">
              <a:prstClr val="black">
                <a:alpha val="20000"/>
              </a:prstClr>
            </a:outerShdw>
          </a:effectLst>
        </p:grpSpPr>
        <p:sp>
          <p:nvSpPr>
            <p:cNvPr id="46" name="圆角矩形 56">
              <a:extLst>
                <a:ext uri="{FF2B5EF4-FFF2-40B4-BE49-F238E27FC236}">
                  <a16:creationId xmlns:a16="http://schemas.microsoft.com/office/drawing/2014/main" id="{4E9C4BDE-76E3-4203-87B6-CDCD98F4B3D5}"/>
                </a:ext>
              </a:extLst>
            </p:cNvPr>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charset="-122"/>
                <a:ea typeface="思源黑体 CN Medium" panose="020B0600000000000000" charset="-122"/>
              </a:endParaRPr>
            </a:p>
          </p:txBody>
        </p:sp>
        <p:sp>
          <p:nvSpPr>
            <p:cNvPr id="47" name="圆角矩形 57">
              <a:extLst>
                <a:ext uri="{FF2B5EF4-FFF2-40B4-BE49-F238E27FC236}">
                  <a16:creationId xmlns:a16="http://schemas.microsoft.com/office/drawing/2014/main" id="{19699E80-F740-4D2E-A7D7-A4B4708728E6}"/>
                </a:ext>
              </a:extLst>
            </p:cNvPr>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charset="-122"/>
                <a:ea typeface="思源黑体 CN Medium" panose="020B0600000000000000" charset="-122"/>
              </a:endParaRPr>
            </a:p>
          </p:txBody>
        </p:sp>
      </p:grpSp>
      <p:sp>
        <p:nvSpPr>
          <p:cNvPr id="48" name="文本框 47">
            <a:extLst>
              <a:ext uri="{FF2B5EF4-FFF2-40B4-BE49-F238E27FC236}">
                <a16:creationId xmlns:a16="http://schemas.microsoft.com/office/drawing/2014/main" id="{AF9BB549-628B-4FFA-AE41-904E6B5957EB}"/>
              </a:ext>
            </a:extLst>
          </p:cNvPr>
          <p:cNvSpPr txBox="1"/>
          <p:nvPr/>
        </p:nvSpPr>
        <p:spPr>
          <a:xfrm>
            <a:off x="713294" y="1749463"/>
            <a:ext cx="7796413" cy="3658141"/>
          </a:xfrm>
          <a:prstGeom prst="rect">
            <a:avLst/>
          </a:prstGeom>
          <a:noFill/>
        </p:spPr>
        <p:txBody>
          <a:bodyPr wrap="square" lIns="91402" tIns="45700" rIns="91402" bIns="45700" rtlCol="0">
            <a:spAutoFit/>
          </a:bodyPr>
          <a:lstStyle/>
          <a:p>
            <a:pPr marL="342900" indent="-342900">
              <a:lnSpc>
                <a:spcPct val="150000"/>
              </a:lnSpc>
              <a:spcBef>
                <a:spcPts val="1200"/>
              </a:spcBef>
              <a:buFont typeface="Wingdings" panose="05000000000000000000" pitchFamily="2" charset="2"/>
              <a:buChar char="Ø"/>
            </a:pPr>
            <a:r>
              <a:rPr lang="zh-CN" altLang="en-US" sz="2400" b="1" dirty="0">
                <a:solidFill>
                  <a:srgbClr val="2867A0"/>
                </a:solidFill>
                <a:latin typeface="Arial" panose="020B0604020202020204" pitchFamily="34" charset="0"/>
                <a:ea typeface="微软雅黑" panose="020B0503020204020204" pitchFamily="34" charset="-122"/>
                <a:cs typeface="Arial" panose="020B0604020202020204" pitchFamily="34" charset="0"/>
              </a:rPr>
              <a:t>在基因组研究中所普遍采用的</a:t>
            </a:r>
            <a:r>
              <a:rPr lang="en-US" altLang="zh-CN" sz="2400" b="1" dirty="0">
                <a:solidFill>
                  <a:srgbClr val="2867A0"/>
                </a:solidFill>
                <a:latin typeface="Arial" panose="020B0604020202020204" pitchFamily="34" charset="0"/>
                <a:ea typeface="微软雅黑" panose="020B0503020204020204" pitchFamily="34" charset="-122"/>
                <a:cs typeface="Arial" panose="020B0604020202020204" pitchFamily="34" charset="0"/>
              </a:rPr>
              <a:t>PCR</a:t>
            </a:r>
            <a:r>
              <a:rPr lang="zh-CN" altLang="en-US" sz="2400" b="1" dirty="0">
                <a:solidFill>
                  <a:srgbClr val="2867A0"/>
                </a:solidFill>
                <a:latin typeface="Arial" panose="020B0604020202020204" pitchFamily="34" charset="0"/>
                <a:ea typeface="微软雅黑" panose="020B0503020204020204" pitchFamily="34" charset="-122"/>
                <a:cs typeface="Arial" panose="020B0604020202020204" pitchFamily="34" charset="0"/>
              </a:rPr>
              <a:t>技术来对</a:t>
            </a:r>
            <a:r>
              <a:rPr lang="en-US" altLang="zh-CN" sz="2400" b="1" dirty="0">
                <a:solidFill>
                  <a:srgbClr val="2867A0"/>
                </a:solidFill>
                <a:latin typeface="Arial" panose="020B0604020202020204" pitchFamily="34" charset="0"/>
                <a:ea typeface="微软雅黑" panose="020B0503020204020204" pitchFamily="34" charset="-122"/>
                <a:cs typeface="Arial" panose="020B0604020202020204" pitchFamily="34" charset="0"/>
              </a:rPr>
              <a:t>DNA/RNA</a:t>
            </a:r>
            <a:r>
              <a:rPr lang="zh-CN" altLang="en-US" sz="2400" b="1" dirty="0">
                <a:solidFill>
                  <a:srgbClr val="2867A0"/>
                </a:solidFill>
                <a:latin typeface="Arial" panose="020B0604020202020204" pitchFamily="34" charset="0"/>
                <a:ea typeface="微软雅黑" panose="020B0503020204020204" pitchFamily="34" charset="-122"/>
                <a:cs typeface="Arial" panose="020B0604020202020204" pitchFamily="34" charset="0"/>
              </a:rPr>
              <a:t>扩增，痕量蛋白无法进行扩增。</a:t>
            </a:r>
          </a:p>
          <a:p>
            <a:pPr marL="342900" indent="-342900">
              <a:lnSpc>
                <a:spcPct val="150000"/>
              </a:lnSpc>
              <a:spcBef>
                <a:spcPts val="1200"/>
              </a:spcBef>
              <a:buFont typeface="Wingdings" panose="05000000000000000000" pitchFamily="2" charset="2"/>
              <a:buChar char="Ø"/>
            </a:pPr>
            <a:r>
              <a:rPr lang="zh-CN" altLang="en-US" sz="2400" b="1" dirty="0">
                <a:solidFill>
                  <a:srgbClr val="2867A0"/>
                </a:solidFill>
                <a:latin typeface="Arial" panose="020B0604020202020204" pitchFamily="34" charset="0"/>
                <a:ea typeface="微软雅黑" panose="020B0503020204020204" pitchFamily="34" charset="-122"/>
                <a:cs typeface="Arial" panose="020B0604020202020204" pitchFamily="34" charset="0"/>
              </a:rPr>
              <a:t>蛋白质组也没有一种测序技术与基因组研究中起关键作用的自动化的</a:t>
            </a:r>
            <a:r>
              <a:rPr lang="en-US" altLang="zh-CN" sz="2400" b="1" dirty="0">
                <a:solidFill>
                  <a:srgbClr val="2867A0"/>
                </a:solidFill>
                <a:latin typeface="Arial" panose="020B0604020202020204" pitchFamily="34" charset="0"/>
                <a:ea typeface="微软雅黑" panose="020B0503020204020204" pitchFamily="34" charset="-122"/>
                <a:cs typeface="Arial" panose="020B0604020202020204" pitchFamily="34" charset="0"/>
              </a:rPr>
              <a:t>DNA</a:t>
            </a:r>
            <a:r>
              <a:rPr lang="zh-CN" altLang="en-US" sz="2400" b="1" dirty="0">
                <a:solidFill>
                  <a:srgbClr val="2867A0"/>
                </a:solidFill>
                <a:latin typeface="Arial" panose="020B0604020202020204" pitchFamily="34" charset="0"/>
                <a:ea typeface="微软雅黑" panose="020B0503020204020204" pitchFamily="34" charset="-122"/>
                <a:cs typeface="Arial" panose="020B0604020202020204" pitchFamily="34" charset="0"/>
              </a:rPr>
              <a:t>测序技术相媲美。 </a:t>
            </a:r>
          </a:p>
          <a:p>
            <a:pPr marL="342900" indent="-342900">
              <a:lnSpc>
                <a:spcPct val="150000"/>
              </a:lnSpc>
              <a:spcBef>
                <a:spcPts val="1200"/>
              </a:spcBef>
              <a:buFont typeface="Wingdings" panose="05000000000000000000" pitchFamily="2" charset="2"/>
              <a:buChar char="Ø"/>
            </a:pPr>
            <a:r>
              <a:rPr lang="en-US" altLang="zh-CN" sz="2400" b="1" dirty="0">
                <a:solidFill>
                  <a:srgbClr val="2867A0"/>
                </a:solidFill>
                <a:latin typeface="Arial" panose="020B0604020202020204" pitchFamily="34" charset="0"/>
                <a:ea typeface="微软雅黑" panose="020B0503020204020204" pitchFamily="34" charset="-122"/>
                <a:cs typeface="Arial" panose="020B0604020202020204" pitchFamily="34" charset="0"/>
              </a:rPr>
              <a:t>Chip</a:t>
            </a:r>
            <a:r>
              <a:rPr lang="zh-CN" altLang="en-US" sz="2400" b="1" dirty="0">
                <a:solidFill>
                  <a:srgbClr val="2867A0"/>
                </a:solidFill>
                <a:latin typeface="Arial" panose="020B0604020202020204" pitchFamily="34" charset="0"/>
                <a:ea typeface="微软雅黑" panose="020B0503020204020204" pitchFamily="34" charset="-122"/>
                <a:cs typeface="Arial" panose="020B0604020202020204" pitchFamily="34" charset="0"/>
              </a:rPr>
              <a:t>等技术的发展使我们对基因的研究可以高通量，而对蛋白质组的研究离高通量还有很大差距。</a:t>
            </a:r>
          </a:p>
        </p:txBody>
      </p:sp>
    </p:spTree>
    <p:extLst>
      <p:ext uri="{BB962C8B-B14F-4D97-AF65-F5344CB8AC3E}">
        <p14:creationId xmlns:p14="http://schemas.microsoft.com/office/powerpoint/2010/main" val="2962249571"/>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2374</TotalTime>
  <Words>2879</Words>
  <Application>Microsoft Office PowerPoint</Application>
  <PresentationFormat>全屏显示(4:3)</PresentationFormat>
  <Paragraphs>225</Paragraphs>
  <Slides>41</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41</vt:i4>
      </vt:variant>
    </vt:vector>
  </HeadingPairs>
  <TitlesOfParts>
    <vt:vector size="51" baseType="lpstr">
      <vt:lpstr>等线</vt:lpstr>
      <vt:lpstr>方正黑体简体</vt:lpstr>
      <vt:lpstr>仿宋_GB2312</vt:lpstr>
      <vt:lpstr>思源黑体 CN Medium</vt:lpstr>
      <vt:lpstr>微软雅黑</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药物转录组学</dc:title>
  <dc:creator>Jinhao Jin</dc:creator>
  <cp:lastModifiedBy>Jinhao Jin</cp:lastModifiedBy>
  <cp:revision>32</cp:revision>
  <dcterms:created xsi:type="dcterms:W3CDTF">2020-12-14T03:25:45Z</dcterms:created>
  <dcterms:modified xsi:type="dcterms:W3CDTF">2023-12-22T03:29:32Z</dcterms:modified>
</cp:coreProperties>
</file>